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98" r:id="rId3"/>
    <p:sldId id="261" r:id="rId4"/>
    <p:sldId id="288" r:id="rId5"/>
    <p:sldId id="285" r:id="rId6"/>
    <p:sldId id="286" r:id="rId7"/>
    <p:sldId id="284" r:id="rId8"/>
    <p:sldId id="287" r:id="rId9"/>
    <p:sldId id="268" r:id="rId10"/>
    <p:sldId id="291" r:id="rId11"/>
    <p:sldId id="292" r:id="rId12"/>
    <p:sldId id="293" r:id="rId13"/>
    <p:sldId id="294" r:id="rId14"/>
    <p:sldId id="296" r:id="rId15"/>
    <p:sldId id="295" r:id="rId16"/>
    <p:sldId id="273" r:id="rId17"/>
    <p:sldId id="297" r:id="rId18"/>
    <p:sldId id="274" r:id="rId19"/>
    <p:sldId id="275" r:id="rId20"/>
    <p:sldId id="276" r:id="rId21"/>
    <p:sldId id="277" r:id="rId22"/>
    <p:sldId id="278" r:id="rId23"/>
    <p:sldId id="279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352D"/>
    <a:srgbClr val="007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3376" autoAdjust="0"/>
  </p:normalViewPr>
  <p:slideViewPr>
    <p:cSldViewPr snapToGrid="0" showGuides="1">
      <p:cViewPr varScale="1">
        <p:scale>
          <a:sx n="108" d="100"/>
          <a:sy n="108" d="100"/>
        </p:scale>
        <p:origin x="714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26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4176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31.08.2023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jp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31.08.2023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Label-free imaging: No contrast agant or dye needed -&gt; living cells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Non-invasive: Does not damage or alter imaged samples -&gt; suitable for long-term observations of living cells and tissues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High Sensitivity to Thickness -&gt; sutable for studying cell morphology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Quantitative measurements: quatitative information about optical path length changes -&gt; cell volume, dry mass, intracellular refractive index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High-throughput imaging: Can be adepted for high-throuput imaging systems, allowing for analysis of large sample populations and fast changing samples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Three-dimensional reconstruction: True 3 dimensional imaging by taking several images from all sides, pseudo-3d, by changing the focus distacne -&gt; tracking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Multimodal imaging: Can be combined with other imaging modalities such as fluorescence microsopy or brightfield imaging- &gt; comprehensive view of the sample‘s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9257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Label-free imaging: No contrast agant or dye needed -&gt; living cells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Non-invasive: Does not damage or alter imaged samples -&gt; suitable for long-term observations of living cells and tissues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High Sensitivity to Thickness -&gt; sutable for studying cell morphology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Quantitative measurements: quatitative information about optical path length changes -&gt; cell volume, dry mass, intracellular refractive index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High-throughput imaging: Can be adepted for high-throuput imaging systems, allowing for analysis of large sample populations and fast changing samples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Three-dimensional reconstruction: True 3 dimensional imaging by taking several images from all sides, pseudo-3d, by changing the focus distacne -&gt; tracking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Multimodal imaging: Can be combined with other imaging modalities such as fluorescence microsopy or brightfield imaging- &gt; comprehensive view of the sample‘s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9671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1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3C296D1-2CD0-479F-A866-6EC741D22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41BE31-9613-4103-99FF-7DCFF643B3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EB298C-798E-4D73-9DD6-F896C06530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429338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640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61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C2547-0B26-4181-9958-0F74634B97A1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412874"/>
            <a:ext cx="10728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9438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3879-9C0F-4F94-919F-30B833E8871A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260350"/>
            <a:ext cx="10728000" cy="6012524"/>
          </a:xfrm>
        </p:spPr>
        <p:txBody>
          <a:bodyPr tIns="216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842048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163" y="1412875"/>
            <a:ext cx="5256000" cy="4860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F82BE-DF56-4719-B180-C3B0D509F71F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040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96394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5121800"/>
            <a:ext cx="5255999" cy="1152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B9425-7348-43E2-B0E9-6A2A48F5FA8A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1AAB6914-2518-430D-BF4C-14EA51B614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4162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092EEFB-079B-4C38-A665-E52B9837601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04162" y="5121800"/>
            <a:ext cx="5256001" cy="1152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8575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4166439"/>
            <a:ext cx="10728327" cy="212440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82B2-018B-4FD3-AD95-2F64EDE0E9D6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36793346-BF6B-42A8-ADE0-3AA3DC3B23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40162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FE637F68-618E-43EB-B240-4BFA26852F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85999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29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"/>
          </a:xfrm>
        </p:spPr>
        <p:txBody>
          <a:bodyPr/>
          <a:lstStyle>
            <a:lvl1pPr marL="0" indent="0">
              <a:buNone/>
              <a:defRPr b="1"/>
            </a:lvl1pPr>
            <a:lvl2pPr marL="266700" indent="0">
              <a:buNone/>
              <a:defRPr b="1"/>
            </a:lvl2pPr>
            <a:lvl3pPr marL="538163" indent="0">
              <a:buNone/>
              <a:defRPr b="1"/>
            </a:lvl3pPr>
            <a:lvl4pPr marL="804862" indent="0">
              <a:buNone/>
              <a:defRPr b="1"/>
            </a:lvl4pPr>
            <a:lvl5pPr marL="1076325" indent="0">
              <a:buNone/>
              <a:defRPr b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0FED0-443D-411A-B8E4-0668A8890EE3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9" name="Tabellenplatzhalter 8">
            <a:extLst>
              <a:ext uri="{FF2B5EF4-FFF2-40B4-BE49-F238E27FC236}">
                <a16:creationId xmlns:a16="http://schemas.microsoft.com/office/drawing/2014/main" id="{A1D947E6-CC00-458E-BDE1-B0877E30333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31838" y="2061398"/>
            <a:ext cx="10728325" cy="4212401"/>
          </a:xfrm>
        </p:spPr>
        <p:txBody>
          <a:bodyPr tIns="126000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table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28661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94B20FF-3667-40DF-92A1-C6CF3BBC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135492"/>
            <a:ext cx="10728325" cy="39600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540000" indent="0">
              <a:buNone/>
              <a:defRPr>
                <a:solidFill>
                  <a:schemeClr val="bg1"/>
                </a:solidFill>
              </a:defRPr>
            </a:lvl3pPr>
            <a:lvl4pPr marL="808537" indent="0">
              <a:buNone/>
              <a:defRPr>
                <a:solidFill>
                  <a:schemeClr val="bg1"/>
                </a:solidFill>
              </a:defRPr>
            </a:lvl4pPr>
            <a:lvl5pPr marL="108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794484F1-3B7F-46CE-AD0B-2310A557A9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900572E-A73E-42BE-96FA-38ADC4E79F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7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8">
          <p15:clr>
            <a:srgbClr val="FBAE40"/>
          </p15:clr>
        </p15:guide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8A01615F-450E-43D0-B554-DA3FBD48DF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0" tIns="0" rIns="5580000" anchor="ctr" anchorCtr="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000" y="2957494"/>
            <a:ext cx="5688000" cy="2268000"/>
          </a:xfrm>
          <a:solidFill>
            <a:schemeClr val="accent6"/>
          </a:solidFill>
        </p:spPr>
        <p:txBody>
          <a:bodyPr lIns="324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03A487C-8977-4264-A8A1-D6C1DB6046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5210" y="4639666"/>
            <a:ext cx="4320000" cy="46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E91D3734-CD8F-4F94-A813-570EF31C47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47D2927-4A99-4714-8EBA-F773EAA26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10024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62D94F76-218E-49F2-87F8-05982912ED18}"/>
              </a:ext>
            </a:extLst>
          </p:cNvPr>
          <p:cNvSpPr/>
          <p:nvPr userDrawn="1"/>
        </p:nvSpPr>
        <p:spPr>
          <a:xfrm>
            <a:off x="731838" y="1016000"/>
            <a:ext cx="10728325" cy="5257800"/>
          </a:xfrm>
          <a:prstGeom prst="rect">
            <a:avLst/>
          </a:prstGeom>
          <a:solidFill>
            <a:srgbClr val="8E67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940405"/>
            <a:ext cx="10188000" cy="3420000"/>
          </a:xfrm>
          <a:solidFill>
            <a:schemeClr val="accent3"/>
          </a:solidFill>
          <a:ln>
            <a:noFill/>
          </a:ln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503E57F-F89F-431B-8D38-7CC97B7C2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4217884"/>
            <a:ext cx="864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1BEB6197-C509-4752-B57E-CEE955F5D9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ADF7DEC-21BD-45CA-9E91-B9F58A69F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3924069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37" y="1016000"/>
            <a:ext cx="10728326" cy="5256000"/>
          </a:xfrm>
          <a:solidFill>
            <a:schemeClr val="accent6"/>
          </a:solidFill>
          <a:ln>
            <a:noFill/>
          </a:ln>
        </p:spPr>
        <p:txBody>
          <a:bodyPr lIns="324000" tIns="11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5FCAD79B-EF47-46A0-9575-229F3DAA7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5122625"/>
            <a:ext cx="10044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72236FC6-C8FF-43C1-86B9-BF11234592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89A3267-E086-4EC3-A0BB-F8ECD01A5C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732532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 – Uni Zü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2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3E2EDD-B19F-478D-BB03-AD55EC1E8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672" y="228020"/>
            <a:ext cx="3679200" cy="552508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D364BCB8-820F-4C3A-BA37-7048A4C8D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A73913C2-8DFE-4F15-B2DB-2A6D5C2670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91A1AD7-DB7D-4C75-BEFB-EB6D34D3B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27892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39750" indent="-539750">
              <a:buFont typeface="+mj-lt"/>
              <a:buAutoNum type="arabicPeriod"/>
              <a:defRPr/>
            </a:lvl1pPr>
            <a:lvl2pPr marL="1079500" indent="-539750">
              <a:buFont typeface="+mj-lt"/>
              <a:buAutoNum type="arabicPeriod"/>
              <a:defRPr/>
            </a:lvl2pPr>
            <a:lvl3pPr marL="1612900" indent="-533400">
              <a:buFont typeface="+mj-lt"/>
              <a:buAutoNum type="arabicPeriod"/>
              <a:defRPr/>
            </a:lvl3pPr>
            <a:lvl4pPr marL="2152650" indent="-539750">
              <a:buFont typeface="+mj-lt"/>
              <a:buAutoNum type="arabicPeriod"/>
              <a:defRPr/>
            </a:lvl4pPr>
            <a:lvl5pPr marL="2692400" indent="-539750">
              <a:buFont typeface="+mj-lt"/>
              <a:buAutoNum type="arabicPeriod"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Organisationseinheit verbal</a:t>
            </a:r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Organisationseinheit verbal</a:t>
            </a:r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Fuss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1E762-278A-4155-9BEB-7C2CB2386E92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F6D94FA-21C6-4AE0-AA4F-3A077810ED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836" y="5570135"/>
            <a:ext cx="5364164" cy="721233"/>
          </a:xfrm>
        </p:spPr>
        <p:txBody>
          <a:bodyPr anchor="b" anchorCtr="0"/>
          <a:lstStyle>
            <a:lvl1pPr marL="179388" indent="-179388">
              <a:spcBef>
                <a:spcPts val="0"/>
              </a:spcBef>
              <a:buFont typeface="+mj-lt"/>
              <a:buAutoNum type="arabicPeriod"/>
              <a:defRPr sz="800"/>
            </a:lvl1pPr>
            <a:lvl2pPr marL="266700" indent="0">
              <a:buNone/>
              <a:defRPr sz="800"/>
            </a:lvl2pPr>
            <a:lvl3pPr marL="538163" indent="0">
              <a:buNone/>
              <a:defRPr sz="800"/>
            </a:lvl3pPr>
            <a:lvl4pPr marL="804862" indent="0">
              <a:buNone/>
              <a:defRPr sz="800"/>
            </a:lvl4pPr>
            <a:lvl5pPr marL="1076325" indent="0">
              <a:buNone/>
              <a:defRPr sz="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00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224781"/>
            <a:ext cx="10728325" cy="1260000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C4EAFE7-317E-4912-B75C-DD6945F82242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  <p:grpSp>
        <p:nvGrpSpPr>
          <p:cNvPr id="10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GrpSpPr/>
          <p:nvPr/>
        </p:nvGrpSpPr>
        <p:grpSpPr>
          <a:xfrm>
            <a:off x="731837" y="6507088"/>
            <a:ext cx="984462" cy="162000"/>
            <a:chOff x="731837" y="6507088"/>
            <a:chExt cx="984462" cy="162000"/>
          </a:xfrm>
          <a:solidFill>
            <a:schemeClr val="bg1"/>
          </a:solidFill>
        </p:grpSpPr>
        <p:grpSp>
          <p:nvGrpSpPr>
            <p:cNvPr id="12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266489" y="6555186"/>
              <a:ext cx="197463" cy="110963"/>
              <a:chOff x="1266489" y="6555186"/>
              <a:chExt cx="197463" cy="11096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18BB0752-F87C-44D9-A9A5-97AF1DEDA1AE}"/>
                  </a:ext>
                </a:extLst>
              </p:cNvPr>
              <p:cNvSpPr/>
              <p:nvPr/>
            </p:nvSpPr>
            <p:spPr>
              <a:xfrm>
                <a:off x="1266489" y="6556934"/>
                <a:ext cx="95902" cy="109216"/>
              </a:xfrm>
              <a:custGeom>
                <a:avLst/>
                <a:gdLst>
                  <a:gd name="connsiteX0" fmla="*/ 66742 w 95902"/>
                  <a:gd name="connsiteY0" fmla="*/ 65797 h 109216"/>
                  <a:gd name="connsiteX1" fmla="*/ 35339 w 95902"/>
                  <a:gd name="connsiteY1" fmla="*/ 95082 h 109216"/>
                  <a:gd name="connsiteX2" fmla="*/ 15953 w 95902"/>
                  <a:gd name="connsiteY2" fmla="*/ 79537 h 109216"/>
                  <a:gd name="connsiteX3" fmla="*/ 15899 w 95902"/>
                  <a:gd name="connsiteY3" fmla="*/ 76265 h 109216"/>
                  <a:gd name="connsiteX4" fmla="*/ 16896 w 95902"/>
                  <a:gd name="connsiteY4" fmla="*/ 66295 h 109216"/>
                  <a:gd name="connsiteX5" fmla="*/ 30230 w 95902"/>
                  <a:gd name="connsiteY5" fmla="*/ 0 h 109216"/>
                  <a:gd name="connsiteX6" fmla="*/ 30230 w 95902"/>
                  <a:gd name="connsiteY6" fmla="*/ 0 h 109216"/>
                  <a:gd name="connsiteX7" fmla="*/ 14528 w 95902"/>
                  <a:gd name="connsiteY7" fmla="*/ 0 h 109216"/>
                  <a:gd name="connsiteX8" fmla="*/ 1194 w 95902"/>
                  <a:gd name="connsiteY8" fmla="*/ 67791 h 109216"/>
                  <a:gd name="connsiteX9" fmla="*/ 1194 w 95902"/>
                  <a:gd name="connsiteY9" fmla="*/ 68788 h 109216"/>
                  <a:gd name="connsiteX10" fmla="*/ 73 w 95902"/>
                  <a:gd name="connsiteY10" fmla="*/ 78508 h 109216"/>
                  <a:gd name="connsiteX11" fmla="*/ 26638 w 95902"/>
                  <a:gd name="connsiteY11" fmla="*/ 109122 h 109216"/>
                  <a:gd name="connsiteX12" fmla="*/ 29980 w 95902"/>
                  <a:gd name="connsiteY12" fmla="*/ 109163 h 109216"/>
                  <a:gd name="connsiteX13" fmla="*/ 61384 w 95902"/>
                  <a:gd name="connsiteY13" fmla="*/ 96702 h 109216"/>
                  <a:gd name="connsiteX14" fmla="*/ 59265 w 95902"/>
                  <a:gd name="connsiteY14" fmla="*/ 107917 h 109216"/>
                  <a:gd name="connsiteX15" fmla="*/ 59265 w 95902"/>
                  <a:gd name="connsiteY15" fmla="*/ 107917 h 109216"/>
                  <a:gd name="connsiteX16" fmla="*/ 74842 w 95902"/>
                  <a:gd name="connsiteY16" fmla="*/ 107917 h 109216"/>
                  <a:gd name="connsiteX17" fmla="*/ 95902 w 95902"/>
                  <a:gd name="connsiteY17" fmla="*/ 0 h 109216"/>
                  <a:gd name="connsiteX18" fmla="*/ 95902 w 95902"/>
                  <a:gd name="connsiteY18" fmla="*/ 0 h 109216"/>
                  <a:gd name="connsiteX19" fmla="*/ 79951 w 95902"/>
                  <a:gd name="connsiteY19" fmla="*/ 0 h 109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902" h="109216">
                    <a:moveTo>
                      <a:pt x="66742" y="65797"/>
                    </a:moveTo>
                    <a:cubicBezTo>
                      <a:pt x="65228" y="82115"/>
                      <a:pt x="51723" y="94709"/>
                      <a:pt x="35339" y="95082"/>
                    </a:cubicBezTo>
                    <a:cubicBezTo>
                      <a:pt x="25692" y="96142"/>
                      <a:pt x="17013" y="89183"/>
                      <a:pt x="15953" y="79537"/>
                    </a:cubicBezTo>
                    <a:cubicBezTo>
                      <a:pt x="15833" y="78450"/>
                      <a:pt x="15814" y="77355"/>
                      <a:pt x="15899" y="76265"/>
                    </a:cubicBezTo>
                    <a:cubicBezTo>
                      <a:pt x="15976" y="72921"/>
                      <a:pt x="16309" y="69588"/>
                      <a:pt x="16896" y="66295"/>
                    </a:cubicBezTo>
                    <a:lnTo>
                      <a:pt x="30230" y="0"/>
                    </a:lnTo>
                    <a:lnTo>
                      <a:pt x="30230" y="0"/>
                    </a:lnTo>
                    <a:lnTo>
                      <a:pt x="14528" y="0"/>
                    </a:lnTo>
                    <a:lnTo>
                      <a:pt x="1194" y="67791"/>
                    </a:lnTo>
                    <a:lnTo>
                      <a:pt x="1194" y="68788"/>
                    </a:lnTo>
                    <a:cubicBezTo>
                      <a:pt x="472" y="71978"/>
                      <a:pt x="95" y="75237"/>
                      <a:pt x="73" y="78508"/>
                    </a:cubicBezTo>
                    <a:cubicBezTo>
                      <a:pt x="-1045" y="94298"/>
                      <a:pt x="10848" y="108004"/>
                      <a:pt x="26638" y="109122"/>
                    </a:cubicBezTo>
                    <a:cubicBezTo>
                      <a:pt x="27751" y="109200"/>
                      <a:pt x="28866" y="109214"/>
                      <a:pt x="29980" y="109163"/>
                    </a:cubicBezTo>
                    <a:cubicBezTo>
                      <a:pt x="41760" y="109765"/>
                      <a:pt x="53221" y="105218"/>
                      <a:pt x="61384" y="96702"/>
                    </a:cubicBezTo>
                    <a:lnTo>
                      <a:pt x="59265" y="107917"/>
                    </a:lnTo>
                    <a:lnTo>
                      <a:pt x="59265" y="107917"/>
                    </a:lnTo>
                    <a:lnTo>
                      <a:pt x="74842" y="107917"/>
                    </a:lnTo>
                    <a:lnTo>
                      <a:pt x="95902" y="0"/>
                    </a:lnTo>
                    <a:lnTo>
                      <a:pt x="95902" y="0"/>
                    </a:lnTo>
                    <a:lnTo>
                      <a:pt x="79951" y="0"/>
                    </a:lnTo>
                    <a:close/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ED44DE23-7081-4AC9-BF06-502BEC71C004}"/>
                  </a:ext>
                </a:extLst>
              </p:cNvPr>
              <p:cNvSpPr/>
              <p:nvPr/>
            </p:nvSpPr>
            <p:spPr>
              <a:xfrm>
                <a:off x="1376472" y="6555186"/>
                <a:ext cx="87480" cy="109664"/>
              </a:xfrm>
              <a:custGeom>
                <a:avLst/>
                <a:gdLst>
                  <a:gd name="connsiteX0" fmla="*/ 64302 w 87480"/>
                  <a:gd name="connsiteY0" fmla="*/ 3 h 109664"/>
                  <a:gd name="connsiteX1" fmla="*/ 34518 w 87480"/>
                  <a:gd name="connsiteY1" fmla="*/ 14209 h 109664"/>
                  <a:gd name="connsiteX2" fmla="*/ 36886 w 87480"/>
                  <a:gd name="connsiteY2" fmla="*/ 1747 h 109664"/>
                  <a:gd name="connsiteX3" fmla="*/ 36886 w 87480"/>
                  <a:gd name="connsiteY3" fmla="*/ 1747 h 109664"/>
                  <a:gd name="connsiteX4" fmla="*/ 21434 w 87480"/>
                  <a:gd name="connsiteY4" fmla="*/ 1747 h 109664"/>
                  <a:gd name="connsiteX5" fmla="*/ 0 w 87480"/>
                  <a:gd name="connsiteY5" fmla="*/ 109664 h 109664"/>
                  <a:gd name="connsiteX6" fmla="*/ 0 w 87480"/>
                  <a:gd name="connsiteY6" fmla="*/ 109664 h 109664"/>
                  <a:gd name="connsiteX7" fmla="*/ 15826 w 87480"/>
                  <a:gd name="connsiteY7" fmla="*/ 109664 h 109664"/>
                  <a:gd name="connsiteX8" fmla="*/ 28288 w 87480"/>
                  <a:gd name="connsiteY8" fmla="*/ 43493 h 109664"/>
                  <a:gd name="connsiteX9" fmla="*/ 59940 w 87480"/>
                  <a:gd name="connsiteY9" fmla="*/ 14209 h 109664"/>
                  <a:gd name="connsiteX10" fmla="*/ 75019 w 87480"/>
                  <a:gd name="connsiteY10" fmla="*/ 21810 h 109664"/>
                  <a:gd name="connsiteX11" fmla="*/ 75019 w 87480"/>
                  <a:gd name="connsiteY11" fmla="*/ 21810 h 109664"/>
                  <a:gd name="connsiteX12" fmla="*/ 87480 w 87480"/>
                  <a:gd name="connsiteY12" fmla="*/ 10346 h 109664"/>
                  <a:gd name="connsiteX13" fmla="*/ 87480 w 87480"/>
                  <a:gd name="connsiteY13" fmla="*/ 10346 h 109664"/>
                  <a:gd name="connsiteX14" fmla="*/ 63928 w 87480"/>
                  <a:gd name="connsiteY14" fmla="*/ 252 h 109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7480" h="109664">
                    <a:moveTo>
                      <a:pt x="64302" y="3"/>
                    </a:moveTo>
                    <a:cubicBezTo>
                      <a:pt x="52709" y="-136"/>
                      <a:pt x="41706" y="5111"/>
                      <a:pt x="34518" y="14209"/>
                    </a:cubicBezTo>
                    <a:lnTo>
                      <a:pt x="36886" y="1747"/>
                    </a:lnTo>
                    <a:lnTo>
                      <a:pt x="36886" y="1747"/>
                    </a:lnTo>
                    <a:lnTo>
                      <a:pt x="21434" y="1747"/>
                    </a:lnTo>
                    <a:lnTo>
                      <a:pt x="0" y="109664"/>
                    </a:lnTo>
                    <a:lnTo>
                      <a:pt x="0" y="109664"/>
                    </a:lnTo>
                    <a:lnTo>
                      <a:pt x="15826" y="109664"/>
                    </a:lnTo>
                    <a:lnTo>
                      <a:pt x="28288" y="43493"/>
                    </a:lnTo>
                    <a:cubicBezTo>
                      <a:pt x="30515" y="27438"/>
                      <a:pt x="43760" y="15183"/>
                      <a:pt x="59940" y="14209"/>
                    </a:cubicBezTo>
                    <a:cubicBezTo>
                      <a:pt x="65919" y="14072"/>
                      <a:pt x="71573" y="16922"/>
                      <a:pt x="75019" y="21810"/>
                    </a:cubicBezTo>
                    <a:lnTo>
                      <a:pt x="75019" y="21810"/>
                    </a:lnTo>
                    <a:lnTo>
                      <a:pt x="87480" y="10346"/>
                    </a:lnTo>
                    <a:lnTo>
                      <a:pt x="87480" y="10346"/>
                    </a:lnTo>
                    <a:cubicBezTo>
                      <a:pt x="81552" y="3603"/>
                      <a:pt x="72899" y="-105"/>
                      <a:pt x="63928" y="2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18C24FD2-AEE2-43CA-8EB3-8E646C2E5E46}"/>
                </a:ext>
              </a:extLst>
            </p:cNvPr>
            <p:cNvSpPr/>
            <p:nvPr/>
          </p:nvSpPr>
          <p:spPr>
            <a:xfrm>
              <a:off x="1159517" y="6556560"/>
              <a:ext cx="96452" cy="108166"/>
            </a:xfrm>
            <a:custGeom>
              <a:avLst/>
              <a:gdLst>
                <a:gd name="connsiteX0" fmla="*/ 23303 w 96452"/>
                <a:gd name="connsiteY0" fmla="*/ 0 h 108166"/>
                <a:gd name="connsiteX1" fmla="*/ 20562 w 96452"/>
                <a:gd name="connsiteY1" fmla="*/ 13708 h 108166"/>
                <a:gd name="connsiteX2" fmla="*/ 20562 w 96452"/>
                <a:gd name="connsiteY2" fmla="*/ 13957 h 108166"/>
                <a:gd name="connsiteX3" fmla="*/ 74271 w 96452"/>
                <a:gd name="connsiteY3" fmla="*/ 13957 h 108166"/>
                <a:gd name="connsiteX4" fmla="*/ 2742 w 96452"/>
                <a:gd name="connsiteY4" fmla="*/ 94957 h 108166"/>
                <a:gd name="connsiteX5" fmla="*/ 2617 w 96452"/>
                <a:gd name="connsiteY5" fmla="*/ 94957 h 108166"/>
                <a:gd name="connsiteX6" fmla="*/ 0 w 96452"/>
                <a:gd name="connsiteY6" fmla="*/ 108166 h 108166"/>
                <a:gd name="connsiteX7" fmla="*/ 76265 w 96452"/>
                <a:gd name="connsiteY7" fmla="*/ 108166 h 108166"/>
                <a:gd name="connsiteX8" fmla="*/ 79006 w 96452"/>
                <a:gd name="connsiteY8" fmla="*/ 94209 h 108166"/>
                <a:gd name="connsiteX9" fmla="*/ 21932 w 96452"/>
                <a:gd name="connsiteY9" fmla="*/ 94209 h 108166"/>
                <a:gd name="connsiteX10" fmla="*/ 93835 w 96452"/>
                <a:gd name="connsiteY10" fmla="*/ 13209 h 108166"/>
                <a:gd name="connsiteX11" fmla="*/ 93835 w 96452"/>
                <a:gd name="connsiteY11" fmla="*/ 13209 h 108166"/>
                <a:gd name="connsiteX12" fmla="*/ 96452 w 96452"/>
                <a:gd name="connsiteY12" fmla="*/ 0 h 108166"/>
                <a:gd name="connsiteX13" fmla="*/ 23303 w 96452"/>
                <a:gd name="connsiteY13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52" h="108166">
                  <a:moveTo>
                    <a:pt x="23303" y="0"/>
                  </a:moveTo>
                  <a:lnTo>
                    <a:pt x="20562" y="13708"/>
                  </a:lnTo>
                  <a:lnTo>
                    <a:pt x="20562" y="13957"/>
                  </a:lnTo>
                  <a:lnTo>
                    <a:pt x="74271" y="13957"/>
                  </a:lnTo>
                  <a:lnTo>
                    <a:pt x="2742" y="94957"/>
                  </a:lnTo>
                  <a:lnTo>
                    <a:pt x="2617" y="94957"/>
                  </a:lnTo>
                  <a:lnTo>
                    <a:pt x="0" y="108166"/>
                  </a:lnTo>
                  <a:lnTo>
                    <a:pt x="76265" y="108166"/>
                  </a:lnTo>
                  <a:lnTo>
                    <a:pt x="79006" y="94209"/>
                  </a:lnTo>
                  <a:lnTo>
                    <a:pt x="21932" y="94209"/>
                  </a:lnTo>
                  <a:lnTo>
                    <a:pt x="93835" y="13209"/>
                  </a:lnTo>
                  <a:lnTo>
                    <a:pt x="93835" y="13209"/>
                  </a:lnTo>
                  <a:lnTo>
                    <a:pt x="96452" y="0"/>
                  </a:lnTo>
                  <a:lnTo>
                    <a:pt x="2330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AEE7F6F4-4D2C-45B3-A061-9606B2BD36A7}"/>
                </a:ext>
              </a:extLst>
            </p:cNvPr>
            <p:cNvSpPr/>
            <p:nvPr/>
          </p:nvSpPr>
          <p:spPr>
            <a:xfrm>
              <a:off x="1466445" y="6556560"/>
              <a:ext cx="37259" cy="108166"/>
            </a:xfrm>
            <a:custGeom>
              <a:avLst/>
              <a:gdLst>
                <a:gd name="connsiteX0" fmla="*/ 21683 w 37259"/>
                <a:gd name="connsiteY0" fmla="*/ 0 h 108166"/>
                <a:gd name="connsiteX1" fmla="*/ 0 w 37259"/>
                <a:gd name="connsiteY1" fmla="*/ 107917 h 108166"/>
                <a:gd name="connsiteX2" fmla="*/ 0 w 37259"/>
                <a:gd name="connsiteY2" fmla="*/ 108166 h 108166"/>
                <a:gd name="connsiteX3" fmla="*/ 15702 w 37259"/>
                <a:gd name="connsiteY3" fmla="*/ 108166 h 108166"/>
                <a:gd name="connsiteX4" fmla="*/ 37260 w 37259"/>
                <a:gd name="connsiteY4" fmla="*/ 0 h 108166"/>
                <a:gd name="connsiteX5" fmla="*/ 21683 w 37259"/>
                <a:gd name="connsiteY5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59" h="108166">
                  <a:moveTo>
                    <a:pt x="21683" y="0"/>
                  </a:moveTo>
                  <a:lnTo>
                    <a:pt x="0" y="107917"/>
                  </a:lnTo>
                  <a:lnTo>
                    <a:pt x="0" y="108166"/>
                  </a:lnTo>
                  <a:lnTo>
                    <a:pt x="15702" y="108166"/>
                  </a:lnTo>
                  <a:lnTo>
                    <a:pt x="37260" y="0"/>
                  </a:lnTo>
                  <a:lnTo>
                    <a:pt x="2168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grpSp>
          <p:nvGrpSpPr>
            <p:cNvPr id="17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518879" y="6507337"/>
              <a:ext cx="191395" cy="158803"/>
              <a:chOff x="1518879" y="6507337"/>
              <a:chExt cx="191395" cy="158803"/>
            </a:xfrm>
            <a:grpFill/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2186F78-5D28-4695-8B1C-5A3F1A53AAB3}"/>
                  </a:ext>
                </a:extLst>
              </p:cNvPr>
              <p:cNvSpPr/>
              <p:nvPr/>
            </p:nvSpPr>
            <p:spPr>
              <a:xfrm>
                <a:off x="1614114" y="6507337"/>
                <a:ext cx="96160" cy="157638"/>
              </a:xfrm>
              <a:custGeom>
                <a:avLst/>
                <a:gdLst>
                  <a:gd name="connsiteX0" fmla="*/ 66046 w 96160"/>
                  <a:gd name="connsiteY0" fmla="*/ 47852 h 157638"/>
                  <a:gd name="connsiteX1" fmla="*/ 35142 w 96160"/>
                  <a:gd name="connsiteY1" fmla="*/ 60314 h 157638"/>
                  <a:gd name="connsiteX2" fmla="*/ 47603 w 96160"/>
                  <a:gd name="connsiteY2" fmla="*/ 0 h 157638"/>
                  <a:gd name="connsiteX3" fmla="*/ 31652 w 96160"/>
                  <a:gd name="connsiteY3" fmla="*/ 0 h 157638"/>
                  <a:gd name="connsiteX4" fmla="*/ 0 w 96160"/>
                  <a:gd name="connsiteY4" fmla="*/ 157389 h 157638"/>
                  <a:gd name="connsiteX5" fmla="*/ 15701 w 96160"/>
                  <a:gd name="connsiteY5" fmla="*/ 157389 h 157638"/>
                  <a:gd name="connsiteX6" fmla="*/ 28911 w 96160"/>
                  <a:gd name="connsiteY6" fmla="*/ 91218 h 157638"/>
                  <a:gd name="connsiteX7" fmla="*/ 60563 w 96160"/>
                  <a:gd name="connsiteY7" fmla="*/ 62058 h 157638"/>
                  <a:gd name="connsiteX8" fmla="*/ 79837 w 96160"/>
                  <a:gd name="connsiteY8" fmla="*/ 77742 h 157638"/>
                  <a:gd name="connsiteX9" fmla="*/ 79878 w 96160"/>
                  <a:gd name="connsiteY9" fmla="*/ 80875 h 157638"/>
                  <a:gd name="connsiteX10" fmla="*/ 78757 w 96160"/>
                  <a:gd name="connsiteY10" fmla="*/ 90969 h 157638"/>
                  <a:gd name="connsiteX11" fmla="*/ 65423 w 96160"/>
                  <a:gd name="connsiteY11" fmla="*/ 157638 h 157638"/>
                  <a:gd name="connsiteX12" fmla="*/ 81125 w 96160"/>
                  <a:gd name="connsiteY12" fmla="*/ 157638 h 157638"/>
                  <a:gd name="connsiteX13" fmla="*/ 94957 w 96160"/>
                  <a:gd name="connsiteY13" fmla="*/ 89474 h 157638"/>
                  <a:gd name="connsiteX14" fmla="*/ 96078 w 96160"/>
                  <a:gd name="connsiteY14" fmla="*/ 78757 h 157638"/>
                  <a:gd name="connsiteX15" fmla="*/ 69522 w 96160"/>
                  <a:gd name="connsiteY15" fmla="*/ 47902 h 157638"/>
                  <a:gd name="connsiteX16" fmla="*/ 66046 w 96160"/>
                  <a:gd name="connsiteY16" fmla="*/ 47852 h 157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160" h="157638">
                    <a:moveTo>
                      <a:pt x="66046" y="47852"/>
                    </a:moveTo>
                    <a:cubicBezTo>
                      <a:pt x="54431" y="47363"/>
                      <a:pt x="43168" y="51904"/>
                      <a:pt x="35142" y="60314"/>
                    </a:cubicBezTo>
                    <a:lnTo>
                      <a:pt x="47603" y="0"/>
                    </a:lnTo>
                    <a:lnTo>
                      <a:pt x="31652" y="0"/>
                    </a:lnTo>
                    <a:lnTo>
                      <a:pt x="0" y="157389"/>
                    </a:lnTo>
                    <a:lnTo>
                      <a:pt x="15701" y="157389"/>
                    </a:lnTo>
                    <a:lnTo>
                      <a:pt x="28911" y="91218"/>
                    </a:lnTo>
                    <a:cubicBezTo>
                      <a:pt x="30603" y="74910"/>
                      <a:pt x="44170" y="62411"/>
                      <a:pt x="60563" y="62058"/>
                    </a:cubicBezTo>
                    <a:cubicBezTo>
                      <a:pt x="70216" y="61067"/>
                      <a:pt x="78845" y="68088"/>
                      <a:pt x="79837" y="77742"/>
                    </a:cubicBezTo>
                    <a:cubicBezTo>
                      <a:pt x="79945" y="78783"/>
                      <a:pt x="79958" y="79832"/>
                      <a:pt x="79878" y="80875"/>
                    </a:cubicBezTo>
                    <a:cubicBezTo>
                      <a:pt x="79822" y="84268"/>
                      <a:pt x="79446" y="87647"/>
                      <a:pt x="78757" y="90969"/>
                    </a:cubicBezTo>
                    <a:lnTo>
                      <a:pt x="65423" y="157638"/>
                    </a:lnTo>
                    <a:lnTo>
                      <a:pt x="81125" y="157638"/>
                    </a:lnTo>
                    <a:lnTo>
                      <a:pt x="94957" y="89474"/>
                    </a:lnTo>
                    <a:cubicBezTo>
                      <a:pt x="95657" y="85943"/>
                      <a:pt x="96034" y="82356"/>
                      <a:pt x="96078" y="78757"/>
                    </a:cubicBezTo>
                    <a:cubicBezTo>
                      <a:pt x="97265" y="62903"/>
                      <a:pt x="85375" y="49089"/>
                      <a:pt x="69522" y="47902"/>
                    </a:cubicBezTo>
                    <a:cubicBezTo>
                      <a:pt x="68365" y="47815"/>
                      <a:pt x="67205" y="47799"/>
                      <a:pt x="66046" y="478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1FE5475E-83C3-4BE3-BBF1-FAE9A6986B3F}"/>
                  </a:ext>
                </a:extLst>
              </p:cNvPr>
              <p:cNvSpPr/>
              <p:nvPr/>
            </p:nvSpPr>
            <p:spPr>
              <a:xfrm>
                <a:off x="1518879" y="6555189"/>
                <a:ext cx="87882" cy="110951"/>
              </a:xfrm>
              <a:custGeom>
                <a:avLst/>
                <a:gdLst>
                  <a:gd name="connsiteX0" fmla="*/ 56853 w 87882"/>
                  <a:gd name="connsiteY0" fmla="*/ 0 h 110951"/>
                  <a:gd name="connsiteX1" fmla="*/ 1649 w 87882"/>
                  <a:gd name="connsiteY1" fmla="*/ 55329 h 110951"/>
                  <a:gd name="connsiteX2" fmla="*/ 153 w 87882"/>
                  <a:gd name="connsiteY2" fmla="*/ 71903 h 110951"/>
                  <a:gd name="connsiteX3" fmla="*/ 32484 w 87882"/>
                  <a:gd name="connsiteY3" fmla="*/ 110801 h 110951"/>
                  <a:gd name="connsiteX4" fmla="*/ 37538 w 87882"/>
                  <a:gd name="connsiteY4" fmla="*/ 110908 h 110951"/>
                  <a:gd name="connsiteX5" fmla="*/ 73552 w 87882"/>
                  <a:gd name="connsiteY5" fmla="*/ 95705 h 110951"/>
                  <a:gd name="connsiteX6" fmla="*/ 73552 w 87882"/>
                  <a:gd name="connsiteY6" fmla="*/ 95705 h 110951"/>
                  <a:gd name="connsiteX7" fmla="*/ 64455 w 87882"/>
                  <a:gd name="connsiteY7" fmla="*/ 84614 h 110951"/>
                  <a:gd name="connsiteX8" fmla="*/ 64455 w 87882"/>
                  <a:gd name="connsiteY8" fmla="*/ 84614 h 110951"/>
                  <a:gd name="connsiteX9" fmla="*/ 64455 w 87882"/>
                  <a:gd name="connsiteY9" fmla="*/ 84614 h 110951"/>
                  <a:gd name="connsiteX10" fmla="*/ 38535 w 87882"/>
                  <a:gd name="connsiteY10" fmla="*/ 97075 h 110951"/>
                  <a:gd name="connsiteX11" fmla="*/ 15233 w 87882"/>
                  <a:gd name="connsiteY11" fmla="*/ 75551 h 110951"/>
                  <a:gd name="connsiteX12" fmla="*/ 15356 w 87882"/>
                  <a:gd name="connsiteY12" fmla="*/ 72152 h 110951"/>
                  <a:gd name="connsiteX13" fmla="*/ 17101 w 87882"/>
                  <a:gd name="connsiteY13" fmla="*/ 55952 h 110951"/>
                  <a:gd name="connsiteX14" fmla="*/ 31058 w 87882"/>
                  <a:gd name="connsiteY14" fmla="*/ 25048 h 110951"/>
                  <a:gd name="connsiteX15" fmla="*/ 55233 w 87882"/>
                  <a:gd name="connsiteY15" fmla="*/ 14206 h 110951"/>
                  <a:gd name="connsiteX16" fmla="*/ 76293 w 87882"/>
                  <a:gd name="connsiteY16" fmla="*/ 26668 h 110951"/>
                  <a:gd name="connsiteX17" fmla="*/ 76293 w 87882"/>
                  <a:gd name="connsiteY17" fmla="*/ 26668 h 110951"/>
                  <a:gd name="connsiteX18" fmla="*/ 87883 w 87882"/>
                  <a:gd name="connsiteY18" fmla="*/ 16823 h 110951"/>
                  <a:gd name="connsiteX19" fmla="*/ 87883 w 87882"/>
                  <a:gd name="connsiteY19" fmla="*/ 16823 h 110951"/>
                  <a:gd name="connsiteX20" fmla="*/ 56729 w 87882"/>
                  <a:gd name="connsiteY20" fmla="*/ 748 h 11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882" h="110951">
                    <a:moveTo>
                      <a:pt x="56853" y="0"/>
                    </a:moveTo>
                    <a:cubicBezTo>
                      <a:pt x="28192" y="0"/>
                      <a:pt x="8129" y="20188"/>
                      <a:pt x="1649" y="55329"/>
                    </a:cubicBezTo>
                    <a:cubicBezTo>
                      <a:pt x="671" y="60800"/>
                      <a:pt x="170" y="66345"/>
                      <a:pt x="153" y="71903"/>
                    </a:cubicBezTo>
                    <a:cubicBezTo>
                      <a:pt x="-1660" y="91572"/>
                      <a:pt x="12814" y="108987"/>
                      <a:pt x="32484" y="110801"/>
                    </a:cubicBezTo>
                    <a:cubicBezTo>
                      <a:pt x="34163" y="110955"/>
                      <a:pt x="35853" y="110991"/>
                      <a:pt x="37538" y="110908"/>
                    </a:cubicBezTo>
                    <a:cubicBezTo>
                      <a:pt x="51112" y="110955"/>
                      <a:pt x="64118" y="105465"/>
                      <a:pt x="73552" y="95705"/>
                    </a:cubicBezTo>
                    <a:lnTo>
                      <a:pt x="73552" y="95705"/>
                    </a:lnTo>
                    <a:lnTo>
                      <a:pt x="64455" y="84614"/>
                    </a:lnTo>
                    <a:lnTo>
                      <a:pt x="64455" y="84614"/>
                    </a:lnTo>
                    <a:lnTo>
                      <a:pt x="64455" y="84614"/>
                    </a:lnTo>
                    <a:cubicBezTo>
                      <a:pt x="58138" y="92466"/>
                      <a:pt x="48613" y="97045"/>
                      <a:pt x="38535" y="97075"/>
                    </a:cubicBezTo>
                    <a:cubicBezTo>
                      <a:pt x="26157" y="97566"/>
                      <a:pt x="15724" y="87929"/>
                      <a:pt x="15233" y="75551"/>
                    </a:cubicBezTo>
                    <a:cubicBezTo>
                      <a:pt x="15188" y="74416"/>
                      <a:pt x="15229" y="73280"/>
                      <a:pt x="15356" y="72152"/>
                    </a:cubicBezTo>
                    <a:cubicBezTo>
                      <a:pt x="15424" y="66709"/>
                      <a:pt x="16008" y="61285"/>
                      <a:pt x="17101" y="55952"/>
                    </a:cubicBezTo>
                    <a:cubicBezTo>
                      <a:pt x="18838" y="44568"/>
                      <a:pt x="23666" y="33878"/>
                      <a:pt x="31058" y="25048"/>
                    </a:cubicBezTo>
                    <a:cubicBezTo>
                      <a:pt x="37213" y="18167"/>
                      <a:pt x="46002" y="14225"/>
                      <a:pt x="55233" y="14206"/>
                    </a:cubicBezTo>
                    <a:cubicBezTo>
                      <a:pt x="64085" y="13892"/>
                      <a:pt x="72308" y="18758"/>
                      <a:pt x="76293" y="26668"/>
                    </a:cubicBezTo>
                    <a:lnTo>
                      <a:pt x="76293" y="26668"/>
                    </a:lnTo>
                    <a:lnTo>
                      <a:pt x="87883" y="16823"/>
                    </a:lnTo>
                    <a:lnTo>
                      <a:pt x="87883" y="16823"/>
                    </a:lnTo>
                    <a:cubicBezTo>
                      <a:pt x="81104" y="6298"/>
                      <a:pt x="69235" y="174"/>
                      <a:pt x="56729" y="748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41B77B6E-E7CB-412B-95AC-A9322C6799BB}"/>
                </a:ext>
              </a:extLst>
            </p:cNvPr>
            <p:cNvSpPr/>
            <p:nvPr/>
          </p:nvSpPr>
          <p:spPr>
            <a:xfrm>
              <a:off x="1493985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832E5C1A-13CE-49A6-B590-B6EAA5F9E1AD}"/>
                </a:ext>
              </a:extLst>
            </p:cNvPr>
            <p:cNvSpPr/>
            <p:nvPr/>
          </p:nvSpPr>
          <p:spPr>
            <a:xfrm>
              <a:off x="1340708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63AE00B0-780F-4053-8FE9-B7D321217AFF}"/>
                </a:ext>
              </a:extLst>
            </p:cNvPr>
            <p:cNvSpPr/>
            <p:nvPr/>
          </p:nvSpPr>
          <p:spPr>
            <a:xfrm>
              <a:off x="1298712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702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702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2406CEAF-7399-4CCB-A322-03F0BA2532F5}"/>
                </a:ext>
              </a:extLst>
            </p:cNvPr>
            <p:cNvSpPr/>
            <p:nvPr/>
          </p:nvSpPr>
          <p:spPr>
            <a:xfrm>
              <a:off x="731837" y="6507088"/>
              <a:ext cx="417960" cy="157638"/>
            </a:xfrm>
            <a:custGeom>
              <a:avLst/>
              <a:gdLst>
                <a:gd name="connsiteX0" fmla="*/ 368612 w 417960"/>
                <a:gd name="connsiteY0" fmla="*/ 0 h 157638"/>
                <a:gd name="connsiteX1" fmla="*/ 356151 w 417960"/>
                <a:gd name="connsiteY1" fmla="*/ 61062 h 157638"/>
                <a:gd name="connsiteX2" fmla="*/ 320760 w 417960"/>
                <a:gd name="connsiteY2" fmla="*/ 61062 h 157638"/>
                <a:gd name="connsiteX3" fmla="*/ 333222 w 417960"/>
                <a:gd name="connsiteY3" fmla="*/ 0 h 157638"/>
                <a:gd name="connsiteX4" fmla="*/ 31652 w 417960"/>
                <a:gd name="connsiteY4" fmla="*/ 0 h 157638"/>
                <a:gd name="connsiteX5" fmla="*/ 0 w 417960"/>
                <a:gd name="connsiteY5" fmla="*/ 157638 h 157638"/>
                <a:gd name="connsiteX6" fmla="*/ 120254 w 417960"/>
                <a:gd name="connsiteY6" fmla="*/ 157638 h 157638"/>
                <a:gd name="connsiteX7" fmla="*/ 128105 w 417960"/>
                <a:gd name="connsiteY7" fmla="*/ 118260 h 157638"/>
                <a:gd name="connsiteX8" fmla="*/ 57074 w 417960"/>
                <a:gd name="connsiteY8" fmla="*/ 118260 h 157638"/>
                <a:gd name="connsiteX9" fmla="*/ 61435 w 417960"/>
                <a:gd name="connsiteY9" fmla="*/ 96577 h 157638"/>
                <a:gd name="connsiteX10" fmla="*/ 132342 w 417960"/>
                <a:gd name="connsiteY10" fmla="*/ 96577 h 157638"/>
                <a:gd name="connsiteX11" fmla="*/ 139569 w 417960"/>
                <a:gd name="connsiteY11" fmla="*/ 61062 h 157638"/>
                <a:gd name="connsiteX12" fmla="*/ 68538 w 417960"/>
                <a:gd name="connsiteY12" fmla="*/ 61062 h 157638"/>
                <a:gd name="connsiteX13" fmla="*/ 72900 w 417960"/>
                <a:gd name="connsiteY13" fmla="*/ 39378 h 157638"/>
                <a:gd name="connsiteX14" fmla="*/ 185303 w 417960"/>
                <a:gd name="connsiteY14" fmla="*/ 39378 h 157638"/>
                <a:gd name="connsiteX15" fmla="*/ 161626 w 417960"/>
                <a:gd name="connsiteY15" fmla="*/ 157638 h 157638"/>
                <a:gd name="connsiteX16" fmla="*/ 210849 w 417960"/>
                <a:gd name="connsiteY16" fmla="*/ 157638 h 157638"/>
                <a:gd name="connsiteX17" fmla="*/ 234651 w 417960"/>
                <a:gd name="connsiteY17" fmla="*/ 39378 h 157638"/>
                <a:gd name="connsiteX18" fmla="*/ 276023 w 417960"/>
                <a:gd name="connsiteY18" fmla="*/ 39378 h 157638"/>
                <a:gd name="connsiteX19" fmla="*/ 252222 w 417960"/>
                <a:gd name="connsiteY19" fmla="*/ 157638 h 157638"/>
                <a:gd name="connsiteX20" fmla="*/ 301569 w 417960"/>
                <a:gd name="connsiteY20" fmla="*/ 157638 h 157638"/>
                <a:gd name="connsiteX21" fmla="*/ 313657 w 417960"/>
                <a:gd name="connsiteY21" fmla="*/ 96577 h 157638"/>
                <a:gd name="connsiteX22" fmla="*/ 349172 w 417960"/>
                <a:gd name="connsiteY22" fmla="*/ 96577 h 157638"/>
                <a:gd name="connsiteX23" fmla="*/ 336960 w 417960"/>
                <a:gd name="connsiteY23" fmla="*/ 157638 h 157638"/>
                <a:gd name="connsiteX24" fmla="*/ 386308 w 417960"/>
                <a:gd name="connsiteY24" fmla="*/ 157638 h 157638"/>
                <a:gd name="connsiteX25" fmla="*/ 417960 w 417960"/>
                <a:gd name="connsiteY25" fmla="*/ 0 h 157638"/>
                <a:gd name="connsiteX26" fmla="*/ 368612 w 417960"/>
                <a:gd name="connsiteY26" fmla="*/ 0 h 157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7960" h="157638">
                  <a:moveTo>
                    <a:pt x="368612" y="0"/>
                  </a:moveTo>
                  <a:lnTo>
                    <a:pt x="356151" y="61062"/>
                  </a:lnTo>
                  <a:lnTo>
                    <a:pt x="320760" y="61062"/>
                  </a:lnTo>
                  <a:lnTo>
                    <a:pt x="333222" y="0"/>
                  </a:lnTo>
                  <a:lnTo>
                    <a:pt x="31652" y="0"/>
                  </a:lnTo>
                  <a:lnTo>
                    <a:pt x="0" y="157638"/>
                  </a:lnTo>
                  <a:lnTo>
                    <a:pt x="120254" y="157638"/>
                  </a:lnTo>
                  <a:lnTo>
                    <a:pt x="128105" y="118260"/>
                  </a:lnTo>
                  <a:lnTo>
                    <a:pt x="57074" y="118260"/>
                  </a:lnTo>
                  <a:lnTo>
                    <a:pt x="61435" y="96577"/>
                  </a:lnTo>
                  <a:lnTo>
                    <a:pt x="132342" y="96577"/>
                  </a:lnTo>
                  <a:lnTo>
                    <a:pt x="139569" y="61062"/>
                  </a:lnTo>
                  <a:lnTo>
                    <a:pt x="68538" y="61062"/>
                  </a:lnTo>
                  <a:lnTo>
                    <a:pt x="72900" y="39378"/>
                  </a:lnTo>
                  <a:lnTo>
                    <a:pt x="185303" y="39378"/>
                  </a:lnTo>
                  <a:lnTo>
                    <a:pt x="161626" y="157638"/>
                  </a:lnTo>
                  <a:lnTo>
                    <a:pt x="210849" y="157638"/>
                  </a:lnTo>
                  <a:lnTo>
                    <a:pt x="234651" y="39378"/>
                  </a:lnTo>
                  <a:lnTo>
                    <a:pt x="276023" y="39378"/>
                  </a:lnTo>
                  <a:lnTo>
                    <a:pt x="252222" y="157638"/>
                  </a:lnTo>
                  <a:lnTo>
                    <a:pt x="301569" y="157638"/>
                  </a:lnTo>
                  <a:lnTo>
                    <a:pt x="313657" y="96577"/>
                  </a:lnTo>
                  <a:lnTo>
                    <a:pt x="349172" y="96577"/>
                  </a:lnTo>
                  <a:lnTo>
                    <a:pt x="336960" y="157638"/>
                  </a:lnTo>
                  <a:lnTo>
                    <a:pt x="386308" y="157638"/>
                  </a:lnTo>
                  <a:lnTo>
                    <a:pt x="417960" y="0"/>
                  </a:lnTo>
                  <a:lnTo>
                    <a:pt x="368612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1683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6E51-36C9-4BEE-A761-33378A0DF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3692" y="6522444"/>
            <a:ext cx="612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4A358CF3-A22A-46C1-A4E5-5810212466EF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1EC403-6E63-4450-AFDD-66CA49D6C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1700" y="6522444"/>
            <a:ext cx="5400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FCC57-7DDC-4B2C-A6BE-862DAF9C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7585" y="6522444"/>
            <a:ext cx="322577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9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0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3" pos="7219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orient="horz" pos="890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7.png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jp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platzhalter 18" descr="Ein Bild, das Gebäude, Stadt, Schloss, Turm enthält.&#10;&#10;Automatisch generierte Beschreibung">
            <a:extLst>
              <a:ext uri="{FF2B5EF4-FFF2-40B4-BE49-F238E27FC236}">
                <a16:creationId xmlns:a16="http://schemas.microsoft.com/office/drawing/2014/main" id="{882FF669-564A-4497-A386-BA8B28F256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" b="461"/>
          <a:stretch>
            <a:fillRect/>
          </a:stretch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C1FB292-90C1-439C-8480-EB4116CF23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Image Pipeline for DHM</a:t>
            </a:r>
            <a:endParaRPr lang="de-CH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171C1F6-869F-40B1-8975-92FF2042F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b="1" dirty="0"/>
              <a:t>Fabian Braun</a:t>
            </a:r>
          </a:p>
          <a:p>
            <a:r>
              <a:rPr lang="de-DE" dirty="0"/>
              <a:t>Master Thesis</a:t>
            </a:r>
          </a:p>
          <a:p>
            <a:r>
              <a:rPr lang="de-DE" dirty="0"/>
              <a:t>07. September 2023, Zurich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168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3F4E2AD-D97D-4A37-BC78-E07BA1AF5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200" y="2833200"/>
            <a:ext cx="9089155" cy="36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41A6D9-8BFC-420A-B93B-3F474303A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Process 2: Focusing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AB09-D47D-4CCC-8342-1220EE57C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244567"/>
            <a:ext cx="10728325" cy="4848307"/>
          </a:xfrm>
        </p:spPr>
        <p:txBody>
          <a:bodyPr/>
          <a:lstStyle/>
          <a:p>
            <a:r>
              <a:rPr lang="en-US" b="1" dirty="0"/>
              <a:t>Deviation from set focus distance</a:t>
            </a:r>
            <a:r>
              <a:rPr lang="en-US" dirty="0"/>
              <a:t>: Unknown reason and also unpredictable</a:t>
            </a:r>
          </a:p>
          <a:p>
            <a:r>
              <a:rPr lang="en-US" b="1" dirty="0"/>
              <a:t>Automatic focusing</a:t>
            </a:r>
            <a:r>
              <a:rPr lang="en-US" dirty="0"/>
              <a:t>: Based on image features</a:t>
            </a:r>
          </a:p>
          <a:p>
            <a:r>
              <a:rPr lang="en-US" dirty="0"/>
              <a:t>Image depicted has a strong focus deviation.</a:t>
            </a:r>
          </a:p>
          <a:p>
            <a:endParaRPr lang="de-DE" dirty="0"/>
          </a:p>
          <a:p>
            <a:endParaRPr lang="de-DE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3C179-6D00-4E18-84C4-9E905AD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D7D00-5388-4D1F-ABA9-E41B031A4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10</a:t>
            </a:fld>
            <a:endParaRPr lang="de-CH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04CBC-E8FF-49B7-B630-9D1EF2C13ABE}"/>
              </a:ext>
            </a:extLst>
          </p:cNvPr>
          <p:cNvSpPr txBox="1"/>
          <p:nvPr/>
        </p:nvSpPr>
        <p:spPr>
          <a:xfrm>
            <a:off x="2462372" y="2555291"/>
            <a:ext cx="91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Before</a:t>
            </a:r>
            <a:endParaRPr lang="en-CH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26C47D-6658-4E8A-A2CD-5DE876156E56}"/>
              </a:ext>
            </a:extLst>
          </p:cNvPr>
          <p:cNvSpPr txBox="1"/>
          <p:nvPr/>
        </p:nvSpPr>
        <p:spPr>
          <a:xfrm>
            <a:off x="5677712" y="255529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After</a:t>
            </a:r>
            <a:endParaRPr lang="en-CH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3BAD33-E152-4D70-8341-B02D0BEA7EC3}"/>
              </a:ext>
            </a:extLst>
          </p:cNvPr>
          <p:cNvSpPr txBox="1"/>
          <p:nvPr/>
        </p:nvSpPr>
        <p:spPr>
          <a:xfrm>
            <a:off x="8348417" y="2544345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Difference</a:t>
            </a:r>
            <a:endParaRPr lang="en-CH" b="1" dirty="0"/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D2165AB8-CC2A-4DE7-819C-EA64E8390E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92" y="616051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302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1A6D9-8BFC-420A-B93B-3F474303A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Process 3: Background subtraction</a:t>
            </a:r>
            <a:endParaRPr lang="en-CH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4C4149-A588-46DE-A312-B67665A4D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940" y="2833200"/>
            <a:ext cx="9116130" cy="3600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AB09-D47D-4CCC-8342-1220EE57C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244567"/>
            <a:ext cx="10728325" cy="4848307"/>
          </a:xfrm>
        </p:spPr>
        <p:txBody>
          <a:bodyPr/>
          <a:lstStyle/>
          <a:p>
            <a:r>
              <a:rPr lang="en-US" b="1" dirty="0"/>
              <a:t>Static Noise</a:t>
            </a:r>
            <a:r>
              <a:rPr lang="en-US" dirty="0"/>
              <a:t>: Dust or other disturbances on the optical system</a:t>
            </a:r>
          </a:p>
          <a:p>
            <a:r>
              <a:rPr lang="en-US" dirty="0"/>
              <a:t>Median of unshifted image stack</a:t>
            </a:r>
          </a:p>
          <a:p>
            <a:r>
              <a:rPr lang="en-US" dirty="0"/>
              <a:t>Calculated on the first ten timesteps as later images can get crowed</a:t>
            </a:r>
          </a:p>
          <a:p>
            <a:endParaRPr lang="de-DE" dirty="0"/>
          </a:p>
          <a:p>
            <a:endParaRPr lang="de-DE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3C179-6D00-4E18-84C4-9E905AD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D7D00-5388-4D1F-ABA9-E41B031A4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11</a:t>
            </a:fld>
            <a:endParaRPr lang="de-CH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04CBC-E8FF-49B7-B630-9D1EF2C13ABE}"/>
              </a:ext>
            </a:extLst>
          </p:cNvPr>
          <p:cNvSpPr txBox="1"/>
          <p:nvPr/>
        </p:nvSpPr>
        <p:spPr>
          <a:xfrm>
            <a:off x="2462372" y="2555291"/>
            <a:ext cx="91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Before</a:t>
            </a:r>
            <a:endParaRPr lang="en-CH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26C47D-6658-4E8A-A2CD-5DE876156E56}"/>
              </a:ext>
            </a:extLst>
          </p:cNvPr>
          <p:cNvSpPr txBox="1"/>
          <p:nvPr/>
        </p:nvSpPr>
        <p:spPr>
          <a:xfrm>
            <a:off x="5677712" y="255529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After</a:t>
            </a:r>
            <a:endParaRPr lang="en-CH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3BAD33-E152-4D70-8341-B02D0BEA7EC3}"/>
              </a:ext>
            </a:extLst>
          </p:cNvPr>
          <p:cNvSpPr txBox="1"/>
          <p:nvPr/>
        </p:nvSpPr>
        <p:spPr>
          <a:xfrm>
            <a:off x="8348417" y="2544345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Difference</a:t>
            </a:r>
            <a:endParaRPr lang="en-CH" b="1" dirty="0"/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D2165AB8-CC2A-4DE7-819C-EA64E8390E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92" y="616051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001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100F09-FAB6-491D-8FD6-BF2D61245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940" y="2833200"/>
            <a:ext cx="9116130" cy="35785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41A6D9-8BFC-420A-B93B-3F474303A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Process 4: Spatial averaging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AB09-D47D-4CCC-8342-1220EE57C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244567"/>
            <a:ext cx="10728325" cy="4848307"/>
          </a:xfrm>
        </p:spPr>
        <p:txBody>
          <a:bodyPr/>
          <a:lstStyle/>
          <a:p>
            <a:r>
              <a:rPr lang="de-DE" dirty="0"/>
              <a:t>Reduces random noise.</a:t>
            </a:r>
          </a:p>
          <a:p>
            <a:r>
              <a:rPr lang="en-US" dirty="0"/>
              <a:t>Calculates relative shifts between images using phase cross correlation.</a:t>
            </a:r>
          </a:p>
          <a:p>
            <a:r>
              <a:rPr lang="en-US" dirty="0"/>
              <a:t>Stacks shifted images, calculates the average, and then trims the outer portion.</a:t>
            </a:r>
            <a:endParaRPr lang="de-DE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3C179-6D00-4E18-84C4-9E905AD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D7D00-5388-4D1F-ABA9-E41B031A4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12</a:t>
            </a:fld>
            <a:endParaRPr lang="de-CH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04CBC-E8FF-49B7-B630-9D1EF2C13ABE}"/>
              </a:ext>
            </a:extLst>
          </p:cNvPr>
          <p:cNvSpPr txBox="1"/>
          <p:nvPr/>
        </p:nvSpPr>
        <p:spPr>
          <a:xfrm>
            <a:off x="2462372" y="2555291"/>
            <a:ext cx="91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Before</a:t>
            </a:r>
            <a:endParaRPr lang="en-CH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26C47D-6658-4E8A-A2CD-5DE876156E56}"/>
              </a:ext>
            </a:extLst>
          </p:cNvPr>
          <p:cNvSpPr txBox="1"/>
          <p:nvPr/>
        </p:nvSpPr>
        <p:spPr>
          <a:xfrm>
            <a:off x="5677712" y="255529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After</a:t>
            </a:r>
            <a:endParaRPr lang="en-CH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3BAD33-E152-4D70-8341-B02D0BEA7EC3}"/>
              </a:ext>
            </a:extLst>
          </p:cNvPr>
          <p:cNvSpPr txBox="1"/>
          <p:nvPr/>
        </p:nvSpPr>
        <p:spPr>
          <a:xfrm>
            <a:off x="8348417" y="2544345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Difference</a:t>
            </a:r>
            <a:endParaRPr lang="en-CH" b="1" dirty="0"/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D2165AB8-CC2A-4DE7-819C-EA64E8390E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92" y="616051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920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Results: pixel 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160351"/>
            <a:ext cx="10728325" cy="493252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Data based on 1600 images from two experiments with different bacteria.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Mean signal of a bacteria is ~25 nm.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Focus improvements are in average low as only a few are out heavily out of focus.</a:t>
            </a: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13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A2D43C-E178-46E8-92AD-D26D39084D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796" y="2349315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185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Results: Focusing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160351"/>
            <a:ext cx="10728325" cy="493252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Spatial and temporal noise have a zero mean, so they disturb the image and make segmentation harder, but ultimately bacterial mass is not influenced that much.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Where as out of focus images decrease the bacteria’s mass considerably.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The following figure shows how much the mass is decreased with n of 25 images 1cm out of focus.</a:t>
            </a: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14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565844-F266-4C37-890B-BE4A0C913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162" y="2752285"/>
            <a:ext cx="4793673" cy="377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0669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Previous workflow for segmentation and tracking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04905"/>
            <a:ext cx="9163601" cy="413095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Load time-lapse data into Ilastik (interactive learning and segmentation toolkit)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Semi-automatically segment bacteria using Ilastik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Using a python script postprocess segmentation and using another script for tracking.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Problems: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Ilastik does not generalize well, so each experiment has to be segmented by hand.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Workflow takes a lot of time to evaluate results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Dependent on human segmentation  not objective, especially over time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15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845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935C9-52C3-47F0-B8D6-4987254EA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Segmentation and Tracking with U-Net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F37D2-26DB-47C6-8CF9-E060014FF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4763615" cy="4680000"/>
          </a:xfrm>
        </p:spPr>
        <p:txBody>
          <a:bodyPr/>
          <a:lstStyle/>
          <a:p>
            <a:r>
              <a:rPr lang="de-DE" dirty="0"/>
              <a:t>U-Net has been shown to work well for segmentation</a:t>
            </a:r>
          </a:p>
          <a:p>
            <a:r>
              <a:rPr lang="de-DE" dirty="0"/>
              <a:t>Encoder-decoder structure</a:t>
            </a:r>
          </a:p>
          <a:p>
            <a:r>
              <a:rPr lang="de-DE" dirty="0"/>
              <a:t>Starts with high resolution features, gradually reducing the spacial dimension to capture high-level features.</a:t>
            </a:r>
          </a:p>
          <a:p>
            <a:r>
              <a:rPr lang="de-DE" dirty="0"/>
              <a:t>Skip connections allow features from different scales to interact.</a:t>
            </a:r>
          </a:p>
          <a:p>
            <a:r>
              <a:rPr lang="de-DE" dirty="0"/>
              <a:t>Data augmentation allows the model to gerneralize well even with few data.</a:t>
            </a:r>
          </a:p>
          <a:p>
            <a:r>
              <a:rPr lang="en-US" dirty="0"/>
              <a:t>Deep Learning for Time-Lapse Analysis (</a:t>
            </a:r>
            <a:r>
              <a:rPr lang="en-US" dirty="0" err="1"/>
              <a:t>DeLTA</a:t>
            </a:r>
            <a:r>
              <a:rPr lang="en-US" dirty="0"/>
              <a:t>) is based on the U-Net and used in this work.</a:t>
            </a:r>
            <a:endParaRPr lang="de-DE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3DC5E-8CA9-4CDC-8B64-05B769BC5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BBF9C-34DB-4502-9B12-2D3CEE63C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Organsationseinheit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FB7B6-B92B-4FCB-82CD-F3452CD52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16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DF2A99-CB88-4198-A385-F1572B47B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0720" y="1294646"/>
            <a:ext cx="6539134" cy="4406105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C7B02F-0016-4819-87C1-4D345907E7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936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867A-5ED3-49D7-99D4-F95F08260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augmentation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63D5D-D1E4-42F8-82F2-6E2550A0A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Data aumentation entails: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Rotation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Vertical flip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Horizontal flip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Illuminatoin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Gaussian noise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Gaussian blur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Elastic deformation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C0C5B-EB6C-47BA-BEBF-25E395691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08FEB-C875-4E4E-9754-0E458EE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17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21D5420C-B3E9-4C55-8C4F-AA1B6BA12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8CAFDB-F284-4845-A54E-832164ECD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437" y="1152433"/>
            <a:ext cx="5381362" cy="537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893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867A-5ED3-49D7-99D4-F95F08260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Preparation of training data: Segmentation with Ilastik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63D5D-D1E4-42F8-82F2-6E2550A0A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3405823" cy="4680000"/>
          </a:xfrm>
        </p:spPr>
        <p:txBody>
          <a:bodyPr/>
          <a:lstStyle/>
          <a:p>
            <a:r>
              <a:rPr lang="de-DE" dirty="0"/>
              <a:t>Train ilastik by categorizing pixels into core, bacteria, boundary and background.</a:t>
            </a:r>
          </a:p>
          <a:p>
            <a:r>
              <a:rPr lang="de-DE" dirty="0"/>
              <a:t>Prediction of other pixels based on preselected feature set</a:t>
            </a:r>
          </a:p>
          <a:p>
            <a:r>
              <a:rPr lang="de-DE" dirty="0"/>
              <a:t>Separation between bacteria based on core.</a:t>
            </a:r>
          </a:p>
          <a:p>
            <a:r>
              <a:rPr lang="de-DE" dirty="0"/>
              <a:t>Full size based on the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C0C5B-EB6C-47BA-BEBF-25E395691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08FEB-C875-4E4E-9754-0E458EE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18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21D5420C-B3E9-4C55-8C4F-AA1B6BA12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8B1861-CDC1-42D4-B246-F700C76E6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4320" y="1295760"/>
            <a:ext cx="7879080" cy="21114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6B25B1-0D56-47DB-A4F7-FAA5D7F33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4320" y="3956902"/>
            <a:ext cx="7879080" cy="20729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3167165-E432-4C26-A34D-9A43CA5AA954}"/>
              </a:ext>
            </a:extLst>
          </p:cNvPr>
          <p:cNvSpPr txBox="1"/>
          <p:nvPr/>
        </p:nvSpPr>
        <p:spPr>
          <a:xfrm>
            <a:off x="6424708" y="983306"/>
            <a:ext cx="319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Manual pixel categorization</a:t>
            </a:r>
            <a:endParaRPr lang="en-CH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6E33D2-4CA5-4A50-9983-D7DB07F6EEA9}"/>
              </a:ext>
            </a:extLst>
          </p:cNvPr>
          <p:cNvSpPr/>
          <p:nvPr/>
        </p:nvSpPr>
        <p:spPr>
          <a:xfrm>
            <a:off x="6283640" y="3587570"/>
            <a:ext cx="34804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/>
              <a:t>Ilastik‘s learned segmentation</a:t>
            </a:r>
            <a:endParaRPr lang="en-CH" b="1" dirty="0"/>
          </a:p>
        </p:txBody>
      </p:sp>
    </p:spTree>
    <p:extLst>
      <p:ext uri="{BB962C8B-B14F-4D97-AF65-F5344CB8AC3E}">
        <p14:creationId xmlns:p14="http://schemas.microsoft.com/office/powerpoint/2010/main" val="896928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2008DC3-BF6A-4ED4-ACE9-F2A1C036D9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52669A-F7BB-4E82-9A10-54BF8A641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Results: Time-lapse video of bacterial growth and linage</a:t>
            </a:r>
            <a:endParaRPr lang="en-CH" dirty="0"/>
          </a:p>
        </p:txBody>
      </p:sp>
      <p:pic>
        <p:nvPicPr>
          <p:cNvPr id="7" name="Position00001_">
            <a:hlinkClick r:id="" action="ppaction://media"/>
            <a:extLst>
              <a:ext uri="{FF2B5EF4-FFF2-40B4-BE49-F238E27FC236}">
                <a16:creationId xmlns:a16="http://schemas.microsoft.com/office/drawing/2014/main" id="{28A732A2-094D-48E1-80DD-52EB430C094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00704" y="710351"/>
            <a:ext cx="5708015" cy="570801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BAAF2-C15C-4CBD-935A-3DE30162A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AFA5A-4807-404D-803A-BCD5E8B3E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19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4055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</p:spPr>
        <p:txBody>
          <a:bodyPr/>
          <a:lstStyle/>
          <a:p>
            <a:r>
              <a:rPr lang="de-DE" dirty="0"/>
              <a:t>For what are the images used?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46800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Bacteria are observed during the growth process.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Directly measuring the mass of a bacteria is hard.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Literature assumption: length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volume </a:t>
            </a:r>
            <a:r>
              <a:rPr lang="de-DE" dirty="0">
                <a:sym typeface="Wingdings" panose="05000000000000000000" pitchFamily="2" charset="2"/>
              </a:rPr>
              <a:t> mass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Optical path difference </a:t>
            </a:r>
            <a:r>
              <a:rPr lang="de-DE" dirty="0">
                <a:sym typeface="Wingdings" panose="05000000000000000000" pitchFamily="2" charset="2"/>
              </a:rPr>
              <a:t> dry mass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1511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utput_video">
            <a:hlinkClick r:id="" action="ppaction://media"/>
            <a:extLst>
              <a:ext uri="{FF2B5EF4-FFF2-40B4-BE49-F238E27FC236}">
                <a16:creationId xmlns:a16="http://schemas.microsoft.com/office/drawing/2014/main" id="{33E17B66-122F-4F1C-B217-6A7DE6090A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1061085"/>
            <a:ext cx="9471660" cy="47358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974D32-2A7A-4257-83C5-561206120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Output linage with features, cell cycles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C5EFC-45BA-4CEB-ABFC-0024E3581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A543B-910F-4C22-94A4-C217AB6F3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20</a:t>
            </a:fld>
            <a:endParaRPr lang="de-CH" noProof="0"/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1FBBC431-C91C-4379-81B8-F27558841D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89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51063-C3AF-44FB-9C84-59D8C6809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Summary, pros and cons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B66B3-75BA-436F-9999-0C467AD4C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Decrease in storage space by a factor of 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Automated focus distance detection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No segmentation training needed for each induvidual experiment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Easily to use and visual output 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Pipeline combines all processes into one easy to use script</a:t>
            </a:r>
          </a:p>
          <a:p>
            <a:r>
              <a:rPr lang="de-DE" dirty="0"/>
              <a:t>Cons: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Processing time is increased (~30h per experiment)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Segmentation accuracy is not improved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03718-E7DD-431A-9764-BDCD62FCB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42AFA-F6DA-4DF3-94B1-C8233D9EC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A0119-F030-4B25-8F36-6A997194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21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8960158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3A06E-1BD4-4B72-8298-3C89E87D0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 and outlook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DB2B3-5875-48ED-8EF4-0E1E6610E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Automated easy to use pipeline for DHM processing and linage-tracking of time-lapse experiments.</a:t>
            </a:r>
          </a:p>
          <a:p>
            <a:r>
              <a:rPr lang="de-DE" dirty="0"/>
              <a:t>Outlook: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Improve training data generation, by consentrating on a smaller but more precise image batch.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Multimodal approach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Phase contrast image for segmentation, fluorescenece, brightfield</a:t>
            </a:r>
          </a:p>
          <a:p>
            <a:pPr lvl="1">
              <a:buFont typeface="Arial" panose="020B0604020202020204" pitchFamily="34" charset="0"/>
              <a:buChar char="•"/>
            </a:pP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Video</a:t>
            </a:r>
          </a:p>
          <a:p>
            <a:pPr lvl="1">
              <a:buFont typeface="Arial" panose="020B0604020202020204" pitchFamily="34" charset="0"/>
              <a:buChar char="•"/>
            </a:pP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3E3E0-18F8-4B69-A235-62B8B75FD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0AD23-46F2-47A3-BAA6-6DB5030E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414E2-280D-4362-8577-6C464D727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6080593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6CBD3-2C16-426D-990A-AF1BC6EC3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Questions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515A5-EAF7-4E43-8D46-1C2C1A649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01710-D21E-4899-B789-137F3C643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3FBC0-D2B6-473C-A9EA-DEC048277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1D819-7DBE-47B2-A771-45E54CF24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23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331092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/>
              <a:t>The pipeline consists of two parts</a:t>
            </a:r>
            <a:endParaRPr lang="de-CH" sz="4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CH" sz="2800" dirty="0"/>
              <a:t>Phase image construction</a:t>
            </a:r>
          </a:p>
          <a:p>
            <a:pPr>
              <a:buFont typeface="Arial" panose="020B0604020202020204" pitchFamily="34" charset="0"/>
              <a:buChar char="•"/>
            </a:pPr>
            <a:endParaRPr lang="de-CH" sz="2800" dirty="0"/>
          </a:p>
          <a:p>
            <a:pPr>
              <a:buFont typeface="Arial" panose="020B0604020202020204" pitchFamily="34" charset="0"/>
              <a:buChar char="•"/>
            </a:pPr>
            <a:endParaRPr lang="de-CH" sz="2800" dirty="0"/>
          </a:p>
          <a:p>
            <a:pPr>
              <a:buFont typeface="Arial" panose="020B0604020202020204" pitchFamily="34" charset="0"/>
              <a:buChar char="•"/>
            </a:pPr>
            <a:endParaRPr lang="de-CH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de-CH" sz="2800" dirty="0"/>
              <a:t>Segmentation and linage tracking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2947E-D2DB-4F76-9588-775FC8D85F8C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BF286B-A42F-4C7F-B4E6-654C3281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884" y="1915886"/>
            <a:ext cx="1611632" cy="15816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BA7625-2790-4462-B069-CE5F96C44E3E}"/>
              </a:ext>
            </a:extLst>
          </p:cNvPr>
          <p:cNvSpPr txBox="1"/>
          <p:nvPr/>
        </p:nvSpPr>
        <p:spPr>
          <a:xfrm>
            <a:off x="1540758" y="1941921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Hologram</a:t>
            </a:r>
            <a:endParaRPr lang="en-CH" b="1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A45F9B-4489-418B-8648-E894F15CA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519" y="1915887"/>
            <a:ext cx="1510560" cy="15816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D3A280-BF79-44D2-BC46-886635C99CDC}"/>
              </a:ext>
            </a:extLst>
          </p:cNvPr>
          <p:cNvSpPr txBox="1"/>
          <p:nvPr/>
        </p:nvSpPr>
        <p:spPr>
          <a:xfrm>
            <a:off x="5945144" y="1941921"/>
            <a:ext cx="1595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Phase image</a:t>
            </a:r>
            <a:endParaRPr lang="en-CH" b="1" dirty="0">
              <a:solidFill>
                <a:schemeClr val="bg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D13FA63-CF1A-4544-B0B3-55FF836A1946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2977516" y="2706733"/>
            <a:ext cx="3010003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CD5D6C2-CE3E-4C7C-8A46-19AFB6B64255}"/>
              </a:ext>
            </a:extLst>
          </p:cNvPr>
          <p:cNvSpPr txBox="1"/>
          <p:nvPr/>
        </p:nvSpPr>
        <p:spPr>
          <a:xfrm>
            <a:off x="3650855" y="2211139"/>
            <a:ext cx="1620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Construction</a:t>
            </a:r>
            <a:endParaRPr lang="en-CH" b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1520B49-E2A4-41AC-A348-7BC23DA5A2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519" y="4249568"/>
            <a:ext cx="1527385" cy="1524156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313243D-9525-4E15-8203-3780992F0A9C}"/>
              </a:ext>
            </a:extLst>
          </p:cNvPr>
          <p:cNvCxnSpPr>
            <a:cxnSpLocks/>
            <a:stCxn id="23" idx="3"/>
            <a:endCxn id="20" idx="1"/>
          </p:cNvCxnSpPr>
          <p:nvPr/>
        </p:nvCxnSpPr>
        <p:spPr>
          <a:xfrm>
            <a:off x="2969068" y="5010710"/>
            <a:ext cx="3018451" cy="9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1D79B40-46D8-44B7-9593-2898DE6AB45B}"/>
              </a:ext>
            </a:extLst>
          </p:cNvPr>
          <p:cNvSpPr txBox="1"/>
          <p:nvPr/>
        </p:nvSpPr>
        <p:spPr>
          <a:xfrm>
            <a:off x="2887832" y="4518786"/>
            <a:ext cx="3147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Segmentation and tracking</a:t>
            </a:r>
            <a:endParaRPr lang="en-CH" b="1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67E8B4C-CBE5-4622-BC29-2F42475687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4332" y="4253030"/>
            <a:ext cx="1594736" cy="1515360"/>
          </a:xfrm>
          <a:prstGeom prst="rect">
            <a:avLst/>
          </a:prstGeom>
        </p:spPr>
      </p:pic>
      <p:pic>
        <p:nvPicPr>
          <p:cNvPr id="26" name="Content Placeholder 7">
            <a:extLst>
              <a:ext uri="{FF2B5EF4-FFF2-40B4-BE49-F238E27FC236}">
                <a16:creationId xmlns:a16="http://schemas.microsoft.com/office/drawing/2014/main" id="{ACC73FA6-7AC8-4D9C-8D01-FB61E26AEF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086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</p:spPr>
        <p:txBody>
          <a:bodyPr/>
          <a:lstStyle/>
          <a:p>
            <a:r>
              <a:rPr lang="de-DE" dirty="0"/>
              <a:t>Why are we interested in quantitative phase imaging (QPI)?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46800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Digital holograpic Microsopy (DHM) is one of many QPI methods.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Cells and bacteria are often phase object, hardly visible by eye.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Advantages: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Label-free imaging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Non-invasive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High Sensitivity to thickness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Quantitative measurements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High-throughput imaging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Three-dimensional reconstruction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Multimodal imaging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275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How does a holgram work?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160351"/>
            <a:ext cx="10728325" cy="46800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In 1948 D. Gabor found principle that captures both amplitutde and phase information of an object using interference pattern.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Gabor's hologram is essentially the record of this interference pattern between an object beam and a reference beam on a photosensitive medium.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When the developed hologram is lit with the same light, the object beam reappears.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object beam can be followed back; focus is achieved when the object distance matches the difference between object and hologram planes.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5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BED0CE-7CDA-4128-B097-735181AD23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5"/>
          <a:stretch/>
        </p:blipFill>
        <p:spPr>
          <a:xfrm>
            <a:off x="2109056" y="3678072"/>
            <a:ext cx="7973885" cy="25033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4ACE9D-3351-4B75-980D-A1758193E6EC}"/>
              </a:ext>
            </a:extLst>
          </p:cNvPr>
          <p:cNvSpPr txBox="1"/>
          <p:nvPr/>
        </p:nvSpPr>
        <p:spPr>
          <a:xfrm>
            <a:off x="6445407" y="6181398"/>
            <a:ext cx="36375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britannica.com/technology/holography</a:t>
            </a:r>
            <a:endParaRPr lang="en-CH" sz="1600" dirty="0"/>
          </a:p>
        </p:txBody>
      </p:sp>
    </p:spTree>
    <p:extLst>
      <p:ext uri="{BB962C8B-B14F-4D97-AF65-F5344CB8AC3E}">
        <p14:creationId xmlns:p14="http://schemas.microsoft.com/office/powerpoint/2010/main" val="2204565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63A9FC4-D209-4198-B94C-6369E102DE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999" y="2706841"/>
            <a:ext cx="4883750" cy="38090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Digital holograpic Microsopy (DHM) 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111668"/>
            <a:ext cx="10728325" cy="498120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Refrernce beam and object beam are separated.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Beams are recombined with a slight angle.  Off-axis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Aquisition and reconstruction are digital.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Applications: Phase image, 3D tracking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6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9D6D2F-2903-4D32-ABA7-E602725B0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4586" y="1008310"/>
            <a:ext cx="2169106" cy="21288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64734EF-B329-43F5-8DBC-E4A9587FD7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6540" y="4242120"/>
            <a:ext cx="2033073" cy="21288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6723CDD-C07F-49AA-82D0-9ECD09D521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6639" y="4242120"/>
            <a:ext cx="2072976" cy="21288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78B63B4-9322-4488-8D58-970625080D54}"/>
              </a:ext>
            </a:extLst>
          </p:cNvPr>
          <p:cNvSpPr txBox="1"/>
          <p:nvPr/>
        </p:nvSpPr>
        <p:spPr>
          <a:xfrm>
            <a:off x="7280820" y="4242013"/>
            <a:ext cx="1864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Intensity image</a:t>
            </a:r>
            <a:endParaRPr lang="en-CH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C4B394-8457-4C95-B9E8-46B601360B42}"/>
              </a:ext>
            </a:extLst>
          </p:cNvPr>
          <p:cNvSpPr txBox="1"/>
          <p:nvPr/>
        </p:nvSpPr>
        <p:spPr>
          <a:xfrm>
            <a:off x="9735624" y="4242924"/>
            <a:ext cx="1595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Phase image</a:t>
            </a:r>
            <a:endParaRPr lang="en-CH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F736A4-5D03-45C6-B974-6A62545D9174}"/>
              </a:ext>
            </a:extLst>
          </p:cNvPr>
          <p:cNvSpPr txBox="1"/>
          <p:nvPr/>
        </p:nvSpPr>
        <p:spPr>
          <a:xfrm>
            <a:off x="8758196" y="997810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Hologram</a:t>
            </a:r>
            <a:endParaRPr lang="en-CH" b="1" dirty="0">
              <a:solidFill>
                <a:schemeClr val="bg1"/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ADC71A31-E3A1-4C2C-B255-8F4ED568F173}"/>
              </a:ext>
            </a:extLst>
          </p:cNvPr>
          <p:cNvSpPr/>
          <p:nvPr/>
        </p:nvSpPr>
        <p:spPr>
          <a:xfrm rot="5400000">
            <a:off x="8238454" y="3847354"/>
            <a:ext cx="369332" cy="4199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1DCAC4-BDA1-4011-A0E8-E78D670D6855}"/>
              </a:ext>
            </a:extLst>
          </p:cNvPr>
          <p:cNvSpPr txBox="1"/>
          <p:nvPr/>
        </p:nvSpPr>
        <p:spPr>
          <a:xfrm>
            <a:off x="7379387" y="3495480"/>
            <a:ext cx="41985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Numerical reconstruction with Koala</a:t>
            </a:r>
            <a:endParaRPr lang="en-CH" b="1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F86DE49E-98DA-4CF2-8246-FC8277DBCDAA}"/>
              </a:ext>
            </a:extLst>
          </p:cNvPr>
          <p:cNvSpPr/>
          <p:nvPr/>
        </p:nvSpPr>
        <p:spPr>
          <a:xfrm rot="5400000">
            <a:off x="9208987" y="3107281"/>
            <a:ext cx="360302" cy="4199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9FB5069-4137-4648-BC5F-6A35F89E0E91}"/>
              </a:ext>
            </a:extLst>
          </p:cNvPr>
          <p:cNvSpPr/>
          <p:nvPr/>
        </p:nvSpPr>
        <p:spPr>
          <a:xfrm rot="5400000">
            <a:off x="10162932" y="3840434"/>
            <a:ext cx="360302" cy="4199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C356344-67A4-43E0-BD0D-C3ED59B46D1F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217920" y="2072717"/>
            <a:ext cx="2086666" cy="147820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4392398-F218-47B7-AABC-75A1D6208FCF}"/>
              </a:ext>
            </a:extLst>
          </p:cNvPr>
          <p:cNvSpPr txBox="1"/>
          <p:nvPr/>
        </p:nvSpPr>
        <p:spPr>
          <a:xfrm>
            <a:off x="8168294" y="498492"/>
            <a:ext cx="2441694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400" b="1" dirty="0"/>
              <a:t>Reconstruction</a:t>
            </a:r>
            <a:endParaRPr lang="en-CH" sz="24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9A9E1CF-A0BD-4299-80EE-276C7CBD952D}"/>
              </a:ext>
            </a:extLst>
          </p:cNvPr>
          <p:cNvSpPr txBox="1"/>
          <p:nvPr/>
        </p:nvSpPr>
        <p:spPr>
          <a:xfrm>
            <a:off x="1704426" y="2739813"/>
            <a:ext cx="168668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400" b="1" dirty="0"/>
              <a:t>Aquisition</a:t>
            </a:r>
            <a:endParaRPr lang="en-CH" sz="2400" b="1" dirty="0"/>
          </a:p>
        </p:txBody>
      </p:sp>
    </p:spTree>
    <p:extLst>
      <p:ext uri="{BB962C8B-B14F-4D97-AF65-F5344CB8AC3E}">
        <p14:creationId xmlns:p14="http://schemas.microsoft.com/office/powerpoint/2010/main" val="1767790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Previous workflow for processing phase images</a:t>
            </a:r>
            <a:endParaRPr lang="en-C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3025F80-664C-47EB-B231-376FAF6D72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31837" y="1404905"/>
                <a:ext cx="6324409" cy="4130955"/>
              </a:xfrm>
            </p:spPr>
            <p:txBody>
              <a:bodyPr/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Phase images are noisy: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Temporal noise, due to vibrations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Spatial noise from debris in sample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Optical noise, due to speckle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Background noise, due to dust on optical setup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>
                    <a:sym typeface="Wingdings" panose="05000000000000000000" pitchFamily="2" charset="2"/>
                  </a:rPr>
                  <a:t>Background noise is static, isolated by taking the mean of all unshifted images.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dirty="0"/>
                  <a:t>Utilizing spatial averaging, which involves aligning images and calculating their mean, reduces random noise by a factor of</a:t>
                </a:r>
                <a:r>
                  <a:rPr lang="de-DE" dirty="0"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de-DE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radPr>
                      <m:deg/>
                      <m:e>
                        <m:r>
                          <a:rPr lang="de-DE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</m:e>
                    </m:rad>
                  </m:oMath>
                </a14:m>
                <a:r>
                  <a:rPr lang="en-US" dirty="0"/>
                  <a:t>, a consequence of the central limit theorem.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endParaRPr lang="de-DE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3025F80-664C-47EB-B231-376FAF6D72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1837" y="1404905"/>
                <a:ext cx="6324409" cy="4130955"/>
              </a:xfrm>
              <a:blipFill>
                <a:blip r:embed="rId2"/>
                <a:stretch>
                  <a:fillRect l="-2023" t="-1917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7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437A4B13-D5D3-4A17-BB26-2D612B2095AA}"/>
              </a:ext>
            </a:extLst>
          </p:cNvPr>
          <p:cNvGrpSpPr/>
          <p:nvPr/>
        </p:nvGrpSpPr>
        <p:grpSpPr>
          <a:xfrm>
            <a:off x="-1717373" y="2008298"/>
            <a:ext cx="1076548" cy="1109548"/>
            <a:chOff x="5110276" y="1910169"/>
            <a:chExt cx="1076548" cy="110954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BBF1E97-DD9E-4685-84FC-D1BF6EA7CA70}"/>
                </a:ext>
              </a:extLst>
            </p:cNvPr>
            <p:cNvSpPr/>
            <p:nvPr/>
          </p:nvSpPr>
          <p:spPr>
            <a:xfrm>
              <a:off x="5110276" y="1910169"/>
              <a:ext cx="900000" cy="90000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63F724F-2FFA-445F-8494-2F0C366581BB}"/>
                </a:ext>
              </a:extLst>
            </p:cNvPr>
            <p:cNvSpPr/>
            <p:nvPr/>
          </p:nvSpPr>
          <p:spPr>
            <a:xfrm>
              <a:off x="5153138" y="1910169"/>
              <a:ext cx="900000" cy="90000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C97CC6-52F6-43F1-8F1B-6857697F73CD}"/>
                </a:ext>
              </a:extLst>
            </p:cNvPr>
            <p:cNvSpPr/>
            <p:nvPr/>
          </p:nvSpPr>
          <p:spPr>
            <a:xfrm>
              <a:off x="5196000" y="1910169"/>
              <a:ext cx="900000" cy="900000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DC001FD-5AE0-443C-B1BF-E19136BFCA3E}"/>
                </a:ext>
              </a:extLst>
            </p:cNvPr>
            <p:cNvSpPr/>
            <p:nvPr/>
          </p:nvSpPr>
          <p:spPr>
            <a:xfrm>
              <a:off x="5241412" y="1910169"/>
              <a:ext cx="900000" cy="900000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A2B0697-B631-48CC-9E61-27CDD2BBEF53}"/>
                </a:ext>
              </a:extLst>
            </p:cNvPr>
            <p:cNvSpPr/>
            <p:nvPr/>
          </p:nvSpPr>
          <p:spPr>
            <a:xfrm>
              <a:off x="5286824" y="1910169"/>
              <a:ext cx="900000" cy="900000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A27FF68-1019-4EF2-9F91-2106CCF4DE27}"/>
                </a:ext>
              </a:extLst>
            </p:cNvPr>
            <p:cNvSpPr/>
            <p:nvPr/>
          </p:nvSpPr>
          <p:spPr>
            <a:xfrm>
              <a:off x="5110276" y="1962556"/>
              <a:ext cx="900000" cy="900000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6260ED-D933-471B-A09F-66D526C8778E}"/>
                </a:ext>
              </a:extLst>
            </p:cNvPr>
            <p:cNvSpPr/>
            <p:nvPr/>
          </p:nvSpPr>
          <p:spPr>
            <a:xfrm>
              <a:off x="5153138" y="1962556"/>
              <a:ext cx="900000" cy="900000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54098B0-95EF-42B3-B03B-332952BDB546}"/>
                </a:ext>
              </a:extLst>
            </p:cNvPr>
            <p:cNvSpPr/>
            <p:nvPr/>
          </p:nvSpPr>
          <p:spPr>
            <a:xfrm>
              <a:off x="5196000" y="1962556"/>
              <a:ext cx="900000" cy="900000"/>
            </a:xfrm>
            <a:prstGeom prst="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764C5E0-583B-4896-BCAD-A0ADD97EA321}"/>
                </a:ext>
              </a:extLst>
            </p:cNvPr>
            <p:cNvSpPr/>
            <p:nvPr/>
          </p:nvSpPr>
          <p:spPr>
            <a:xfrm>
              <a:off x="5241412" y="1962556"/>
              <a:ext cx="900000" cy="900000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0C630C4-F197-430D-9976-4E449607C6FD}"/>
                </a:ext>
              </a:extLst>
            </p:cNvPr>
            <p:cNvSpPr/>
            <p:nvPr/>
          </p:nvSpPr>
          <p:spPr>
            <a:xfrm>
              <a:off x="5286824" y="1962556"/>
              <a:ext cx="900000" cy="900000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92702EF-DC53-4DE4-8068-9AF12D374B80}"/>
                </a:ext>
              </a:extLst>
            </p:cNvPr>
            <p:cNvSpPr/>
            <p:nvPr/>
          </p:nvSpPr>
          <p:spPr>
            <a:xfrm>
              <a:off x="5110276" y="2014943"/>
              <a:ext cx="900000" cy="900000"/>
            </a:xfrm>
            <a:prstGeom prst="rect">
              <a:avLst/>
            </a:prstGeom>
            <a:noFill/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33A7E56-B7A8-40A4-BAF8-26B723D8B1AB}"/>
                </a:ext>
              </a:extLst>
            </p:cNvPr>
            <p:cNvSpPr/>
            <p:nvPr/>
          </p:nvSpPr>
          <p:spPr>
            <a:xfrm>
              <a:off x="5153138" y="2014943"/>
              <a:ext cx="900000" cy="900000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7686A4F-6846-43BA-A68A-FE3AF4500963}"/>
                </a:ext>
              </a:extLst>
            </p:cNvPr>
            <p:cNvSpPr/>
            <p:nvPr/>
          </p:nvSpPr>
          <p:spPr>
            <a:xfrm>
              <a:off x="5196000" y="2014943"/>
              <a:ext cx="900000" cy="900000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C069E57-9BBD-4A5C-9076-FC30285190B3}"/>
                </a:ext>
              </a:extLst>
            </p:cNvPr>
            <p:cNvSpPr/>
            <p:nvPr/>
          </p:nvSpPr>
          <p:spPr>
            <a:xfrm>
              <a:off x="5241412" y="2014943"/>
              <a:ext cx="900000" cy="900000"/>
            </a:xfrm>
            <a:prstGeom prst="rect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D77D54B-787C-4BA3-80F3-79200A1B22E1}"/>
                </a:ext>
              </a:extLst>
            </p:cNvPr>
            <p:cNvSpPr/>
            <p:nvPr/>
          </p:nvSpPr>
          <p:spPr>
            <a:xfrm>
              <a:off x="5286824" y="2014943"/>
              <a:ext cx="900000" cy="900000"/>
            </a:xfrm>
            <a:prstGeom prst="rect">
              <a:avLst/>
            </a:prstGeom>
            <a:noFill/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ED57761-91FD-4A2F-B46D-D05B23846FC6}"/>
                </a:ext>
              </a:extLst>
            </p:cNvPr>
            <p:cNvSpPr/>
            <p:nvPr/>
          </p:nvSpPr>
          <p:spPr>
            <a:xfrm>
              <a:off x="5110276" y="2067330"/>
              <a:ext cx="900000" cy="9000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81DB67C-5DDB-413E-92CB-20D68F0720E0}"/>
                </a:ext>
              </a:extLst>
            </p:cNvPr>
            <p:cNvSpPr/>
            <p:nvPr/>
          </p:nvSpPr>
          <p:spPr>
            <a:xfrm>
              <a:off x="5153138" y="2067330"/>
              <a:ext cx="900000" cy="900000"/>
            </a:xfrm>
            <a:prstGeom prst="rect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8F53B9C-7CE9-40EA-BD8C-572DBCA3920A}"/>
                </a:ext>
              </a:extLst>
            </p:cNvPr>
            <p:cNvSpPr/>
            <p:nvPr/>
          </p:nvSpPr>
          <p:spPr>
            <a:xfrm>
              <a:off x="5196000" y="2067330"/>
              <a:ext cx="900000" cy="900000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3602CE2-A600-4D7D-B48A-E4E13E48FBAC}"/>
                </a:ext>
              </a:extLst>
            </p:cNvPr>
            <p:cNvSpPr/>
            <p:nvPr/>
          </p:nvSpPr>
          <p:spPr>
            <a:xfrm>
              <a:off x="5241412" y="2067330"/>
              <a:ext cx="900000" cy="900000"/>
            </a:xfrm>
            <a:prstGeom prst="rect">
              <a:avLst/>
            </a:prstGeom>
            <a:no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D97F731-61E9-470B-9582-9E083BE1AA1B}"/>
                </a:ext>
              </a:extLst>
            </p:cNvPr>
            <p:cNvSpPr/>
            <p:nvPr/>
          </p:nvSpPr>
          <p:spPr>
            <a:xfrm>
              <a:off x="5286824" y="2067330"/>
              <a:ext cx="900000" cy="900000"/>
            </a:xfrm>
            <a:prstGeom prst="rect">
              <a:avLst/>
            </a:prstGeom>
            <a:noFill/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25CA29D-BB9E-41FE-A14E-E5048F509A39}"/>
                </a:ext>
              </a:extLst>
            </p:cNvPr>
            <p:cNvSpPr/>
            <p:nvPr/>
          </p:nvSpPr>
          <p:spPr>
            <a:xfrm>
              <a:off x="5110276" y="2119717"/>
              <a:ext cx="900000" cy="900000"/>
            </a:xfrm>
            <a:prstGeom prst="rect">
              <a:avLst/>
            </a:prstGeom>
            <a:no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6B40DD2-59DE-4406-B2DE-C7B67E9CF1DD}"/>
                </a:ext>
              </a:extLst>
            </p:cNvPr>
            <p:cNvSpPr/>
            <p:nvPr/>
          </p:nvSpPr>
          <p:spPr>
            <a:xfrm>
              <a:off x="5153138" y="2119717"/>
              <a:ext cx="900000" cy="900000"/>
            </a:xfrm>
            <a:prstGeom prst="rect">
              <a:avLst/>
            </a:prstGeom>
            <a:noFill/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6630172-0345-42B8-B66A-38B59A94AC76}"/>
                </a:ext>
              </a:extLst>
            </p:cNvPr>
            <p:cNvSpPr/>
            <p:nvPr/>
          </p:nvSpPr>
          <p:spPr>
            <a:xfrm>
              <a:off x="5196000" y="2119717"/>
              <a:ext cx="900000" cy="900000"/>
            </a:xfrm>
            <a:prstGeom prst="rect">
              <a:avLst/>
            </a:prstGeom>
            <a:noFill/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5B3AB72-4CB6-44F3-B467-0E230C9FA1F3}"/>
                </a:ext>
              </a:extLst>
            </p:cNvPr>
            <p:cNvSpPr/>
            <p:nvPr/>
          </p:nvSpPr>
          <p:spPr>
            <a:xfrm>
              <a:off x="5241412" y="2119717"/>
              <a:ext cx="900000" cy="900000"/>
            </a:xfrm>
            <a:prstGeom prst="rect">
              <a:avLst/>
            </a:prstGeom>
            <a:noFill/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F31CE5B-022A-408E-9ABF-C1A04D53561D}"/>
                </a:ext>
              </a:extLst>
            </p:cNvPr>
            <p:cNvSpPr/>
            <p:nvPr/>
          </p:nvSpPr>
          <p:spPr>
            <a:xfrm>
              <a:off x="5286824" y="2119717"/>
              <a:ext cx="900000" cy="900000"/>
            </a:xfrm>
            <a:prstGeom prst="rect">
              <a:avLst/>
            </a:prstGeom>
            <a:noFill/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2DB82E97-2525-467C-B3BC-72535F553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1988" y="1418490"/>
            <a:ext cx="2067749" cy="2080057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AC149EA9-0FD1-489B-80C9-871AEAF96F59}"/>
              </a:ext>
            </a:extLst>
          </p:cNvPr>
          <p:cNvSpPr/>
          <p:nvPr/>
        </p:nvSpPr>
        <p:spPr>
          <a:xfrm>
            <a:off x="7652492" y="952255"/>
            <a:ext cx="2466740" cy="2601188"/>
          </a:xfrm>
          <a:prstGeom prst="rect">
            <a:avLst/>
          </a:prstGeom>
          <a:solidFill>
            <a:srgbClr val="B7352D">
              <a:alpha val="10196"/>
            </a:srgb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7FFDF0E-E14C-403C-8B90-4ED05260917A}"/>
              </a:ext>
            </a:extLst>
          </p:cNvPr>
          <p:cNvGrpSpPr/>
          <p:nvPr/>
        </p:nvGrpSpPr>
        <p:grpSpPr>
          <a:xfrm>
            <a:off x="7652492" y="3867879"/>
            <a:ext cx="2203460" cy="2003473"/>
            <a:chOff x="6736080" y="3737269"/>
            <a:chExt cx="2203460" cy="2003473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48A4071-32ED-4CB9-B797-D5ACA1E1037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36080" y="3737269"/>
              <a:ext cx="1929571" cy="2003473"/>
              <a:chOff x="6425394" y="3414683"/>
              <a:chExt cx="2240258" cy="2326059"/>
            </a:xfrm>
          </p:grpSpPr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CE6A5B86-1607-497D-885F-17F3656F971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71899" b="70995"/>
              <a:stretch/>
            </p:blipFill>
            <p:spPr>
              <a:xfrm>
                <a:off x="6425394" y="3414683"/>
                <a:ext cx="2240258" cy="2326059"/>
              </a:xfrm>
              <a:prstGeom prst="rect">
                <a:avLst/>
              </a:prstGeom>
            </p:spPr>
          </p:pic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E00554D1-D80F-413E-B1AA-CFD4F30DD040}"/>
                  </a:ext>
                </a:extLst>
              </p:cNvPr>
              <p:cNvGrpSpPr/>
              <p:nvPr/>
            </p:nvGrpSpPr>
            <p:grpSpPr>
              <a:xfrm>
                <a:off x="6819900" y="3573780"/>
                <a:ext cx="1165860" cy="0"/>
                <a:chOff x="6819900" y="3573780"/>
                <a:chExt cx="1165860" cy="0"/>
              </a:xfrm>
            </p:grpSpPr>
            <p:cxnSp>
              <p:nvCxnSpPr>
                <p:cNvPr id="41" name="Straight Arrow Connector 40">
                  <a:extLst>
                    <a:ext uri="{FF2B5EF4-FFF2-40B4-BE49-F238E27FC236}">
                      <a16:creationId xmlns:a16="http://schemas.microsoft.com/office/drawing/2014/main" id="{1B27F3B8-078F-4479-9787-B43DFC430D9A}"/>
                    </a:ext>
                  </a:extLst>
                </p:cNvPr>
                <p:cNvCxnSpPr/>
                <p:nvPr/>
              </p:nvCxnSpPr>
              <p:spPr>
                <a:xfrm>
                  <a:off x="6819900" y="3573780"/>
                  <a:ext cx="274320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Arrow Connector 41">
                  <a:extLst>
                    <a:ext uri="{FF2B5EF4-FFF2-40B4-BE49-F238E27FC236}">
                      <a16:creationId xmlns:a16="http://schemas.microsoft.com/office/drawing/2014/main" id="{DBA2A6DA-0EA5-40D5-A32F-2177175991AF}"/>
                    </a:ext>
                  </a:extLst>
                </p:cNvPr>
                <p:cNvCxnSpPr/>
                <p:nvPr/>
              </p:nvCxnSpPr>
              <p:spPr>
                <a:xfrm>
                  <a:off x="7108509" y="3573780"/>
                  <a:ext cx="274320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AEADDEBB-8068-45F2-9F2B-2AB8A9D24949}"/>
                    </a:ext>
                  </a:extLst>
                </p:cNvPr>
                <p:cNvCxnSpPr/>
                <p:nvPr/>
              </p:nvCxnSpPr>
              <p:spPr>
                <a:xfrm>
                  <a:off x="7411072" y="3573780"/>
                  <a:ext cx="274320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Arrow Connector 43">
                  <a:extLst>
                    <a:ext uri="{FF2B5EF4-FFF2-40B4-BE49-F238E27FC236}">
                      <a16:creationId xmlns:a16="http://schemas.microsoft.com/office/drawing/2014/main" id="{79A7FA80-24A1-46E3-B25A-F8BBF6162701}"/>
                    </a:ext>
                  </a:extLst>
                </p:cNvPr>
                <p:cNvCxnSpPr/>
                <p:nvPr/>
              </p:nvCxnSpPr>
              <p:spPr>
                <a:xfrm>
                  <a:off x="7711440" y="3573780"/>
                  <a:ext cx="274320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66189A23-E425-4F80-A7BF-9035D669F3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50367" y="3686173"/>
                <a:ext cx="0" cy="309563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B3508092-6D5F-4036-9929-1BDECA31DAA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50367" y="4048041"/>
                <a:ext cx="0" cy="309563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ED7AC768-6661-4874-BFC3-1DD0E0D3EA3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50367" y="4406260"/>
                <a:ext cx="0" cy="309563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801C089E-2DA4-4763-AB49-138D29E8D8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50367" y="4757738"/>
                <a:ext cx="0" cy="309563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EF434F1-BB7F-4634-A4B4-150238B796C6}"/>
                </a:ext>
              </a:extLst>
            </p:cNvPr>
            <p:cNvCxnSpPr>
              <a:cxnSpLocks/>
            </p:cNvCxnSpPr>
            <p:nvPr/>
          </p:nvCxnSpPr>
          <p:spPr>
            <a:xfrm>
              <a:off x="8216265" y="5383639"/>
              <a:ext cx="0" cy="23145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CE7F3DA-C52D-429F-99EB-65EA1EC45F18}"/>
                </a:ext>
              </a:extLst>
            </p:cNvPr>
            <p:cNvSpPr txBox="1"/>
            <p:nvPr/>
          </p:nvSpPr>
          <p:spPr>
            <a:xfrm>
              <a:off x="8216265" y="5314701"/>
              <a:ext cx="7232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shifts</a:t>
              </a:r>
              <a:endParaRPr lang="en-CH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FDB12557-0404-4C03-B468-533DDCBB9BBA}"/>
              </a:ext>
            </a:extLst>
          </p:cNvPr>
          <p:cNvSpPr txBox="1"/>
          <p:nvPr/>
        </p:nvSpPr>
        <p:spPr>
          <a:xfrm>
            <a:off x="8210738" y="104915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Cell culture</a:t>
            </a:r>
            <a:endParaRPr lang="en-CH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678035E-0543-462B-85B7-DF9B20A68CD6}"/>
              </a:ext>
            </a:extLst>
          </p:cNvPr>
          <p:cNvSpPr txBox="1"/>
          <p:nvPr/>
        </p:nvSpPr>
        <p:spPr>
          <a:xfrm>
            <a:off x="8212598" y="36283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Close up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44006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A0C6-66D7-4F16-9BC8-349D87A4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 Challenges and Resolutions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25F80-664C-47EB-B231-376FAF6D7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</a:t>
            </a:r>
            <a:r>
              <a:rPr lang="en-US" dirty="0"/>
              <a:t>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b="1" dirty="0"/>
              <a:t>Storage Demand</a:t>
            </a:r>
            <a:r>
              <a:rPr lang="en-US" dirty="0"/>
              <a:t>: Storing holograms, phase, and intensity images takes up ~280 GB per experiment.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b="1" dirty="0"/>
              <a:t>Uniform Focus Challenge</a:t>
            </a:r>
            <a:r>
              <a:rPr lang="de-DE" dirty="0"/>
              <a:t>: All images maintain a fixed focus distance</a:t>
            </a:r>
            <a:r>
              <a:rPr lang="de-DE" dirty="0">
                <a:sym typeface="Wingdings" panose="05000000000000000000" pitchFamily="2" charset="2"/>
              </a:rPr>
              <a:t>. Most are only slightly out of focus, but a few show significant focus deviations.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>
                <a:sym typeface="Wingdings" panose="05000000000000000000" pitchFamily="2" charset="2"/>
              </a:rPr>
              <a:t>Solution</a:t>
            </a:r>
            <a:r>
              <a:rPr lang="de-DE" dirty="0">
                <a:sym typeface="Wingdings" panose="05000000000000000000" pitchFamily="2" charset="2"/>
              </a:rPr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b="1" dirty="0">
                <a:sym typeface="Wingdings" panose="05000000000000000000" pitchFamily="2" charset="2"/>
              </a:rPr>
              <a:t>Reconstruction from Hologram</a:t>
            </a:r>
            <a:r>
              <a:rPr lang="de-DE" dirty="0">
                <a:sym typeface="Wingdings" panose="05000000000000000000" pitchFamily="2" charset="2"/>
              </a:rPr>
              <a:t>: phase and intensity image can be reconstructed from the hologram on the fly with the help of Koala with various focus distances.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Focus Determination</a:t>
            </a:r>
            <a:r>
              <a:rPr lang="en-US" dirty="0"/>
              <a:t>: To address focus inconsistencies, implement focus determination based on image characteristics and known phase object attributes: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Find focus distance based by image features and knowledge about phase objects: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In the </a:t>
            </a:r>
            <a:r>
              <a:rPr lang="en-US" b="1" dirty="0"/>
              <a:t>intensity</a:t>
            </a:r>
            <a:r>
              <a:rPr lang="en-US" dirty="0"/>
              <a:t> image, ensure that bacteria remain </a:t>
            </a:r>
            <a:r>
              <a:rPr lang="en-US" b="1" dirty="0"/>
              <a:t>invisible</a:t>
            </a:r>
            <a:r>
              <a:rPr lang="en-US" dirty="0"/>
              <a:t>.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In the </a:t>
            </a:r>
            <a:r>
              <a:rPr lang="en-US" b="1" dirty="0"/>
              <a:t>phase</a:t>
            </a:r>
            <a:r>
              <a:rPr lang="en-US" dirty="0"/>
              <a:t> image, guarantee that bacteria appear </a:t>
            </a:r>
            <a:r>
              <a:rPr lang="en-US" b="1" dirty="0"/>
              <a:t>sharp</a:t>
            </a:r>
            <a:r>
              <a:rPr lang="en-US" dirty="0"/>
              <a:t>.</a:t>
            </a:r>
            <a:endParaRPr lang="de-DE" dirty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55CC-3D8D-45F1-B003-6C5F42DC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493D-7FC9-47B8-B7CB-94A2B7A2A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8</a:t>
            </a:fld>
            <a:endParaRPr lang="de-CH" noProof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65BBDE47-EAD4-432C-B6A4-F1C49FC05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6" y="620270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839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1A6D9-8BFC-420A-B93B-3F474303A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Process 1: Surface plane subtraction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AB09-D47D-4CCC-8342-1220EE57C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244567"/>
            <a:ext cx="10728325" cy="4848307"/>
          </a:xfrm>
        </p:spPr>
        <p:txBody>
          <a:bodyPr/>
          <a:lstStyle/>
          <a:p>
            <a:r>
              <a:rPr lang="en-US" b="1" dirty="0"/>
              <a:t>Uneven surface</a:t>
            </a:r>
            <a:r>
              <a:rPr lang="en-US" dirty="0"/>
              <a:t>: Caused by imperfect alignment of optical instruments in DHM.</a:t>
            </a:r>
          </a:p>
          <a:p>
            <a:r>
              <a:rPr lang="en-US" dirty="0"/>
              <a:t>Subtraction with Koala only possible during experiment and not in postprocessing</a:t>
            </a:r>
          </a:p>
          <a:p>
            <a:r>
              <a:rPr lang="en-US" b="1" dirty="0"/>
              <a:t>Surface</a:t>
            </a:r>
            <a:r>
              <a:rPr lang="en-US" dirty="0"/>
              <a:t>: Adjusted using linear regression on a polynomial foundation.</a:t>
            </a:r>
          </a:p>
          <a:p>
            <a:endParaRPr lang="de-DE" dirty="0"/>
          </a:p>
          <a:p>
            <a:endParaRPr lang="de-DE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3C179-6D00-4E18-84C4-9E905AD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31.08.2023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D7D00-5388-4D1F-ABA9-E41B031A4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9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C8C5A0-90D1-4E40-A566-8FFFD07CB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940" y="2834807"/>
            <a:ext cx="9106452" cy="360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C04CBC-E8FF-49B7-B630-9D1EF2C13ABE}"/>
              </a:ext>
            </a:extLst>
          </p:cNvPr>
          <p:cNvSpPr txBox="1"/>
          <p:nvPr/>
        </p:nvSpPr>
        <p:spPr>
          <a:xfrm>
            <a:off x="2462372" y="2565924"/>
            <a:ext cx="91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Before</a:t>
            </a:r>
            <a:endParaRPr lang="en-CH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26C47D-6658-4E8A-A2CD-5DE876156E56}"/>
              </a:ext>
            </a:extLst>
          </p:cNvPr>
          <p:cNvSpPr txBox="1"/>
          <p:nvPr/>
        </p:nvSpPr>
        <p:spPr>
          <a:xfrm>
            <a:off x="5677712" y="2565924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After</a:t>
            </a:r>
            <a:endParaRPr lang="en-CH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3BAD33-E152-4D70-8341-B02D0BEA7EC3}"/>
              </a:ext>
            </a:extLst>
          </p:cNvPr>
          <p:cNvSpPr txBox="1"/>
          <p:nvPr/>
        </p:nvSpPr>
        <p:spPr>
          <a:xfrm>
            <a:off x="8348417" y="2554978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Difference</a:t>
            </a:r>
            <a:endParaRPr lang="en-CH" b="1" dirty="0"/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D2165AB8-CC2A-4DE7-819C-EA64E8390E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92" y="6160511"/>
            <a:ext cx="1219227" cy="6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5702"/>
      </p:ext>
    </p:extLst>
  </p:cSld>
  <p:clrMapOvr>
    <a:masterClrMapping/>
  </p:clrMapOvr>
</p:sld>
</file>

<file path=ppt/theme/theme1.xml><?xml version="1.0" encoding="utf-8"?>
<a:theme xmlns:a="http://schemas.openxmlformats.org/drawingml/2006/main" name="ETH Zürich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007894"/>
      </a:accent2>
      <a:accent3>
        <a:srgbClr val="627313"/>
      </a:accent3>
      <a:accent4>
        <a:srgbClr val="8E6713"/>
      </a:accent4>
      <a:accent5>
        <a:srgbClr val="B7352D"/>
      </a:accent5>
      <a:accent6>
        <a:srgbClr val="A30774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Präsentation3" id="{9C84984C-18ED-5E49-A574-15FF8A3954B8}" vid="{0B390235-9264-874C-ABEB-5D2188FC234E}"/>
    </a:ext>
  </a:extLst>
</a:theme>
</file>

<file path=ppt/theme/theme2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007894"/>
      </a:accent2>
      <a:accent3>
        <a:srgbClr val="627313"/>
      </a:accent3>
      <a:accent4>
        <a:srgbClr val="8E6713"/>
      </a:accent4>
      <a:accent5>
        <a:srgbClr val="B7352D"/>
      </a:accent5>
      <a:accent6>
        <a:srgbClr val="A30774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007894"/>
      </a:accent2>
      <a:accent3>
        <a:srgbClr val="627313"/>
      </a:accent3>
      <a:accent4>
        <a:srgbClr val="8E6713"/>
      </a:accent4>
      <a:accent5>
        <a:srgbClr val="B7352D"/>
      </a:accent5>
      <a:accent6>
        <a:srgbClr val="A30774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eth_pp_praesentation_ohne_klassifizierung</Template>
  <TotalTime>3598</TotalTime>
  <Words>1417</Words>
  <Application>Microsoft Office PowerPoint</Application>
  <PresentationFormat>Widescreen</PresentationFormat>
  <Paragraphs>226</Paragraphs>
  <Slides>23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Cambria Math</vt:lpstr>
      <vt:lpstr>Symbol</vt:lpstr>
      <vt:lpstr>Wingdings</vt:lpstr>
      <vt:lpstr>ETH Zürich</vt:lpstr>
      <vt:lpstr>Image Pipeline for DHM</vt:lpstr>
      <vt:lpstr>For what are the images used?</vt:lpstr>
      <vt:lpstr>The pipeline consists of two parts</vt:lpstr>
      <vt:lpstr>Why are we interested in quantitative phase imaging (QPI)?</vt:lpstr>
      <vt:lpstr>How does a holgram work?</vt:lpstr>
      <vt:lpstr>Digital holograpic Microsopy (DHM) </vt:lpstr>
      <vt:lpstr>Previous workflow for processing phase images</vt:lpstr>
      <vt:lpstr>Workflow Challenges and Resolutions</vt:lpstr>
      <vt:lpstr>Process 1: Surface plane subtraction</vt:lpstr>
      <vt:lpstr>Process 2: Focusing</vt:lpstr>
      <vt:lpstr>Process 3: Background subtraction</vt:lpstr>
      <vt:lpstr>Process 4: Spatial averaging</vt:lpstr>
      <vt:lpstr>Results: pixel error</vt:lpstr>
      <vt:lpstr>Results: Focusing </vt:lpstr>
      <vt:lpstr>Previous workflow for segmentation and tracking</vt:lpstr>
      <vt:lpstr>Segmentation and Tracking with U-Net</vt:lpstr>
      <vt:lpstr>Data augmentation</vt:lpstr>
      <vt:lpstr>Preparation of training data: Segmentation with Ilastik</vt:lpstr>
      <vt:lpstr>Results: Time-lapse video of bacterial growth and linage</vt:lpstr>
      <vt:lpstr>Output linage with features, cell cycles</vt:lpstr>
      <vt:lpstr>Summary, pros and cons</vt:lpstr>
      <vt:lpstr>Summary and outlook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der Titel der Präsentation</dc:title>
  <dc:creator>SWW-Bc20</dc:creator>
  <cp:lastModifiedBy>SWW-Bc20</cp:lastModifiedBy>
  <cp:revision>89</cp:revision>
  <dcterms:created xsi:type="dcterms:W3CDTF">2023-08-28T06:43:57Z</dcterms:created>
  <dcterms:modified xsi:type="dcterms:W3CDTF">2023-08-31T14:10:11Z</dcterms:modified>
</cp:coreProperties>
</file>

<file path=docProps/thumbnail.jpeg>
</file>